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62" r:id="rId1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141"/>
    <a:srgbClr val="9DBB0E"/>
    <a:srgbClr val="FFFFFF"/>
    <a:srgbClr val="FEF374"/>
    <a:srgbClr val="00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7" autoAdjust="0"/>
    <p:restoredTop sz="94660"/>
  </p:normalViewPr>
  <p:slideViewPr>
    <p:cSldViewPr>
      <p:cViewPr>
        <p:scale>
          <a:sx n="50" d="100"/>
          <a:sy n="50" d="100"/>
        </p:scale>
        <p:origin x="-1422" y="-78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FCE79-1229-4DF7-B45F-3A56E493E5DC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4EBAFF-151D-4407-B7D6-745EE79EA6A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7631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EBAFF-151D-4407-B7D6-745EE79EA6A6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863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EBAFF-151D-4407-B7D6-745EE79EA6A6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863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EBAFF-151D-4407-B7D6-745EE79EA6A6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863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EBAFF-151D-4407-B7D6-745EE79EA6A6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863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EBAFF-151D-4407-B7D6-745EE79EA6A6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863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4EBAFF-151D-4407-B7D6-745EE79EA6A6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863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" r="2907"/>
          <a:stretch/>
        </p:blipFill>
        <p:spPr>
          <a:xfrm>
            <a:off x="200472" y="132984"/>
            <a:ext cx="9489504" cy="617633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Rectangle 8"/>
          <p:cNvSpPr/>
          <p:nvPr userDrawn="1"/>
        </p:nvSpPr>
        <p:spPr>
          <a:xfrm>
            <a:off x="-3696" y="4896544"/>
            <a:ext cx="9906000" cy="1961456"/>
          </a:xfrm>
          <a:prstGeom prst="rect">
            <a:avLst/>
          </a:prstGeom>
          <a:gradFill flip="none" rotWithShape="1">
            <a:gsLst>
              <a:gs pos="78000">
                <a:srgbClr val="414141">
                  <a:tint val="44500"/>
                  <a:satMod val="160000"/>
                  <a:alpha val="0"/>
                </a:srgbClr>
              </a:gs>
              <a:gs pos="100000">
                <a:srgbClr val="414141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" t="16628" b="10908"/>
          <a:stretch/>
        </p:blipFill>
        <p:spPr>
          <a:xfrm>
            <a:off x="4592960" y="2167823"/>
            <a:ext cx="2798446" cy="192531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5-Point Star 10"/>
          <p:cNvSpPr/>
          <p:nvPr userDrawn="1"/>
        </p:nvSpPr>
        <p:spPr>
          <a:xfrm>
            <a:off x="4880992" y="2075210"/>
            <a:ext cx="120759" cy="120758"/>
          </a:xfrm>
          <a:prstGeom prst="star5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5-Point Star 11"/>
          <p:cNvSpPr/>
          <p:nvPr userDrawn="1"/>
        </p:nvSpPr>
        <p:spPr>
          <a:xfrm>
            <a:off x="5048265" y="2060849"/>
            <a:ext cx="135120" cy="135119"/>
          </a:xfrm>
          <a:prstGeom prst="star5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5-Point Star 12"/>
          <p:cNvSpPr/>
          <p:nvPr userDrawn="1"/>
        </p:nvSpPr>
        <p:spPr>
          <a:xfrm>
            <a:off x="5241032" y="1979947"/>
            <a:ext cx="216024" cy="216022"/>
          </a:xfrm>
          <a:prstGeom prst="star5">
            <a:avLst/>
          </a:prstGeom>
          <a:solidFill>
            <a:srgbClr val="FFFF00"/>
          </a:solidFill>
          <a:ln w="158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5-Point Star 13"/>
          <p:cNvSpPr/>
          <p:nvPr userDrawn="1"/>
        </p:nvSpPr>
        <p:spPr>
          <a:xfrm>
            <a:off x="5529064" y="1907940"/>
            <a:ext cx="288032" cy="288029"/>
          </a:xfrm>
          <a:prstGeom prst="star5">
            <a:avLst/>
          </a:prstGeom>
          <a:solidFill>
            <a:srgbClr val="FFFF00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5-Point Star 14"/>
          <p:cNvSpPr/>
          <p:nvPr userDrawn="1"/>
        </p:nvSpPr>
        <p:spPr>
          <a:xfrm>
            <a:off x="5889104" y="1844828"/>
            <a:ext cx="360040" cy="360036"/>
          </a:xfrm>
          <a:prstGeom prst="star5">
            <a:avLst/>
          </a:prstGeom>
          <a:solidFill>
            <a:srgbClr val="FFFF00"/>
          </a:solidFill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090" y="1705466"/>
            <a:ext cx="587098" cy="3774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434" y="2792014"/>
            <a:ext cx="1670614" cy="1115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500" y="2314836"/>
            <a:ext cx="998167" cy="6647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303" y="1927628"/>
            <a:ext cx="679395" cy="509546"/>
          </a:xfrm>
          <a:prstGeom prst="rect">
            <a:avLst/>
          </a:prstGeom>
          <a:solidFill>
            <a:srgbClr val="FFFFFF">
              <a:shade val="85000"/>
            </a:srgbClr>
          </a:solidFill>
          <a:ln w="34925" cap="sq">
            <a:solidFill>
              <a:srgbClr val="9DBB0E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0" name="Rectangle 19"/>
          <p:cNvSpPr/>
          <p:nvPr userDrawn="1"/>
        </p:nvSpPr>
        <p:spPr>
          <a:xfrm>
            <a:off x="3705833" y="2776241"/>
            <a:ext cx="1679215" cy="1131227"/>
          </a:xfrm>
          <a:prstGeom prst="rect">
            <a:avLst/>
          </a:prstGeom>
          <a:solidFill>
            <a:srgbClr val="FFFFFF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/>
          <p:cNvSpPr/>
          <p:nvPr userDrawn="1"/>
        </p:nvSpPr>
        <p:spPr>
          <a:xfrm>
            <a:off x="2576736" y="1662104"/>
            <a:ext cx="690798" cy="420781"/>
          </a:xfrm>
          <a:prstGeom prst="rect">
            <a:avLst/>
          </a:prstGeom>
          <a:solidFill>
            <a:srgbClr val="FFFFFF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 21"/>
          <p:cNvSpPr/>
          <p:nvPr userDrawn="1"/>
        </p:nvSpPr>
        <p:spPr>
          <a:xfrm>
            <a:off x="-3696" y="5373216"/>
            <a:ext cx="9906000" cy="1224136"/>
          </a:xfrm>
          <a:prstGeom prst="rect">
            <a:avLst/>
          </a:prstGeom>
          <a:gradFill flip="none" rotWithShape="1">
            <a:gsLst>
              <a:gs pos="0">
                <a:srgbClr val="414141">
                  <a:shade val="30000"/>
                  <a:satMod val="115000"/>
                </a:srgbClr>
              </a:gs>
              <a:gs pos="50000">
                <a:srgbClr val="414141">
                  <a:shade val="67500"/>
                  <a:satMod val="115000"/>
                </a:srgbClr>
              </a:gs>
              <a:gs pos="100000">
                <a:srgbClr val="414141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9364" y="5589240"/>
            <a:ext cx="8420100" cy="540060"/>
          </a:xfrm>
        </p:spPr>
        <p:txBody>
          <a:bodyPr>
            <a:normAutofit/>
          </a:bodyPr>
          <a:lstStyle>
            <a:lvl1pPr algn="ctr">
              <a:defRPr lang="en-IN" sz="3500" b="1" kern="1200" dirty="0">
                <a:solidFill>
                  <a:srgbClr val="9DBB0E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5860" y="6084728"/>
            <a:ext cx="7643564" cy="440616"/>
          </a:xfrm>
        </p:spPr>
        <p:txBody>
          <a:bodyPr>
            <a:normAutofit/>
          </a:bodyPr>
          <a:lstStyle>
            <a:lvl1pPr marL="0" indent="0" algn="ctr">
              <a:buNone/>
              <a:defRPr lang="en-IN" sz="3000" b="1" kern="1200" dirty="0">
                <a:solidFill>
                  <a:srgbClr val="FFCC00"/>
                </a:solidFill>
                <a:latin typeface="Century Gothic" pitchFamily="34" charset="0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603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41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564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own Arrow 16"/>
          <p:cNvSpPr/>
          <p:nvPr userDrawn="1"/>
        </p:nvSpPr>
        <p:spPr>
          <a:xfrm rot="16200000">
            <a:off x="-318092" y="2321158"/>
            <a:ext cx="3735261" cy="2292400"/>
          </a:xfrm>
          <a:prstGeom prst="downArrow">
            <a:avLst>
              <a:gd name="adj1" fmla="val 81061"/>
              <a:gd name="adj2" fmla="val 82324"/>
            </a:avLst>
          </a:prstGeom>
          <a:gradFill flip="none" rotWithShape="1">
            <a:gsLst>
              <a:gs pos="0">
                <a:srgbClr val="9DBB0E">
                  <a:tint val="66000"/>
                  <a:satMod val="160000"/>
                </a:srgbClr>
              </a:gs>
              <a:gs pos="50000">
                <a:srgbClr val="9DBB0E">
                  <a:tint val="44500"/>
                  <a:satMod val="160000"/>
                </a:srgbClr>
              </a:gs>
              <a:gs pos="100000">
                <a:srgbClr val="9DBB0E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 userDrawn="1"/>
        </p:nvSpPr>
        <p:spPr>
          <a:xfrm>
            <a:off x="-3696" y="4896544"/>
            <a:ext cx="9906000" cy="1961456"/>
          </a:xfrm>
          <a:prstGeom prst="rect">
            <a:avLst/>
          </a:prstGeom>
          <a:gradFill flip="none" rotWithShape="1">
            <a:gsLst>
              <a:gs pos="78000">
                <a:srgbClr val="414141">
                  <a:tint val="44500"/>
                  <a:satMod val="160000"/>
                  <a:alpha val="0"/>
                </a:srgbClr>
              </a:gs>
              <a:gs pos="100000">
                <a:srgbClr val="414141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 21"/>
          <p:cNvSpPr/>
          <p:nvPr userDrawn="1"/>
        </p:nvSpPr>
        <p:spPr>
          <a:xfrm>
            <a:off x="-3696" y="5373216"/>
            <a:ext cx="9906000" cy="1224136"/>
          </a:xfrm>
          <a:prstGeom prst="rect">
            <a:avLst/>
          </a:prstGeom>
          <a:gradFill flip="none" rotWithShape="1">
            <a:gsLst>
              <a:gs pos="0">
                <a:srgbClr val="414141">
                  <a:shade val="30000"/>
                  <a:satMod val="115000"/>
                </a:srgbClr>
              </a:gs>
              <a:gs pos="50000">
                <a:srgbClr val="414141">
                  <a:shade val="67500"/>
                  <a:satMod val="115000"/>
                </a:srgbClr>
              </a:gs>
              <a:gs pos="100000">
                <a:srgbClr val="414141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  <p:sp>
        <p:nvSpPr>
          <p:cNvPr id="25" name="5-Point Star 24"/>
          <p:cNvSpPr/>
          <p:nvPr userDrawn="1"/>
        </p:nvSpPr>
        <p:spPr>
          <a:xfrm>
            <a:off x="5817096" y="5315566"/>
            <a:ext cx="120759" cy="120758"/>
          </a:xfrm>
          <a:prstGeom prst="star5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5-Point Star 25"/>
          <p:cNvSpPr/>
          <p:nvPr userDrawn="1"/>
        </p:nvSpPr>
        <p:spPr>
          <a:xfrm>
            <a:off x="5984369" y="5301205"/>
            <a:ext cx="135120" cy="135119"/>
          </a:xfrm>
          <a:prstGeom prst="star5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5-Point Star 26"/>
          <p:cNvSpPr/>
          <p:nvPr userDrawn="1"/>
        </p:nvSpPr>
        <p:spPr>
          <a:xfrm>
            <a:off x="6177136" y="5220303"/>
            <a:ext cx="216024" cy="216022"/>
          </a:xfrm>
          <a:prstGeom prst="star5">
            <a:avLst/>
          </a:prstGeom>
          <a:solidFill>
            <a:srgbClr val="FFFF00"/>
          </a:solidFill>
          <a:ln w="158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5-Point Star 27"/>
          <p:cNvSpPr/>
          <p:nvPr userDrawn="1"/>
        </p:nvSpPr>
        <p:spPr>
          <a:xfrm>
            <a:off x="6465168" y="5148296"/>
            <a:ext cx="288032" cy="288029"/>
          </a:xfrm>
          <a:prstGeom prst="star5">
            <a:avLst/>
          </a:prstGeom>
          <a:solidFill>
            <a:srgbClr val="FFFF00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5-Point Star 28"/>
          <p:cNvSpPr/>
          <p:nvPr userDrawn="1"/>
        </p:nvSpPr>
        <p:spPr>
          <a:xfrm>
            <a:off x="6825208" y="5085184"/>
            <a:ext cx="360040" cy="360036"/>
          </a:xfrm>
          <a:prstGeom prst="star5">
            <a:avLst/>
          </a:prstGeom>
          <a:solidFill>
            <a:srgbClr val="FFFF00"/>
          </a:solidFill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0" b="14922"/>
          <a:stretch/>
        </p:blipFill>
        <p:spPr>
          <a:xfrm>
            <a:off x="0" y="188640"/>
            <a:ext cx="2520280" cy="177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" y="2306975"/>
            <a:ext cx="2175792" cy="277820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406822" y="1916832"/>
            <a:ext cx="693866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 baseline="0"/>
            </a:lvl1pPr>
          </a:lstStyle>
          <a:p>
            <a:r>
              <a:rPr lang="en-US" dirty="0" smtClean="0"/>
              <a:t>Please add your Posta, </a:t>
            </a:r>
            <a:br>
              <a:rPr lang="en-US" dirty="0" smtClean="0"/>
            </a:br>
            <a:r>
              <a:rPr lang="en-US" dirty="0" smtClean="0"/>
              <a:t>Address</a:t>
            </a:r>
            <a:endParaRPr lang="en-IN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432720" y="3501008"/>
            <a:ext cx="6912768" cy="504056"/>
          </a:xfrm>
        </p:spPr>
        <p:txBody>
          <a:bodyPr>
            <a:normAutofit/>
          </a:bodyPr>
          <a:lstStyle>
            <a:lvl1pPr marL="0" indent="0">
              <a:buFontTx/>
              <a:buNone/>
              <a:defRPr lang="en-IN" sz="3000" b="1" kern="1200" baseline="0" dirty="0">
                <a:solidFill>
                  <a:schemeClr val="tx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Enter</a:t>
            </a:r>
            <a:r>
              <a:rPr lang="en-US" baseline="0" dirty="0" smtClean="0"/>
              <a:t> your phone#</a:t>
            </a:r>
            <a:endParaRPr lang="en-IN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431727" y="4220442"/>
            <a:ext cx="6985769" cy="504702"/>
          </a:xfrm>
        </p:spPr>
        <p:txBody>
          <a:bodyPr>
            <a:noAutofit/>
          </a:bodyPr>
          <a:lstStyle>
            <a:lvl1pPr marL="0" indent="0">
              <a:buFontTx/>
              <a:buNone/>
              <a:defRPr lang="en-IN" sz="3000" b="1" kern="1200" baseline="0" dirty="0">
                <a:solidFill>
                  <a:schemeClr val="tx1"/>
                </a:solidFill>
                <a:latin typeface="Century Gothic" pitchFamily="34" charset="0"/>
                <a:ea typeface="+mj-ea"/>
                <a:cs typeface="+mj-cs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your@email</a:t>
            </a:r>
            <a:r>
              <a:rPr lang="en-US" baseline="0" dirty="0" smtClean="0"/>
              <a:t>.ID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1295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0436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2410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312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0441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3353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7216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502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332E271-2F3F-4CFC-A08B-3C0BBE7A7B03}" type="datetimeFigureOut">
              <a:rPr lang="en-IN" smtClean="0"/>
              <a:t>26-10-2012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3544-7BA4-4F4B-A504-EB47F0FEE7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238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472" y="116630"/>
            <a:ext cx="9433048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488" y="1052736"/>
            <a:ext cx="9289032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52284" y="6597352"/>
            <a:ext cx="49726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4993544-7BA4-4F4B-A504-EB47F0FEE71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Rectangle 7"/>
          <p:cNvSpPr/>
          <p:nvPr userDrawn="1"/>
        </p:nvSpPr>
        <p:spPr>
          <a:xfrm rot="10800000">
            <a:off x="-1" y="116630"/>
            <a:ext cx="194134" cy="864095"/>
          </a:xfrm>
          <a:prstGeom prst="rect">
            <a:avLst/>
          </a:prstGeom>
          <a:gradFill flip="none" rotWithShape="1">
            <a:gsLst>
              <a:gs pos="0">
                <a:srgbClr val="414141">
                  <a:shade val="30000"/>
                  <a:satMod val="115000"/>
                  <a:alpha val="74000"/>
                </a:srgbClr>
              </a:gs>
              <a:gs pos="68000">
                <a:srgbClr val="414141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690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IN" sz="3000" b="1" kern="1200" dirty="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/>
              <a:t>Online Reputation Management</a:t>
            </a:r>
            <a:endParaRPr lang="en-IN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25860" y="6084728"/>
            <a:ext cx="7643564" cy="440616"/>
          </a:xfrm>
        </p:spPr>
        <p:txBody>
          <a:bodyPr>
            <a:normAutofit fontScale="85000" lnSpcReduction="20000"/>
          </a:bodyPr>
          <a:lstStyle/>
          <a:p>
            <a:r>
              <a:rPr lang="en-GB" sz="3200" dirty="0"/>
              <a:t>For Hotels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0932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962">
        <p14:doors dir="vert"/>
      </p:transition>
    </mc:Choice>
    <mc:Fallback xmlns="">
      <p:transition spd="slow" advTm="796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7734019" y="3777285"/>
            <a:ext cx="370198" cy="311879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Rectangle 21"/>
          <p:cNvSpPr/>
          <p:nvPr/>
        </p:nvSpPr>
        <p:spPr>
          <a:xfrm>
            <a:off x="5701098" y="1484784"/>
            <a:ext cx="370198" cy="542304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/>
          <p:cNvSpPr/>
          <p:nvPr/>
        </p:nvSpPr>
        <p:spPr>
          <a:xfrm>
            <a:off x="2979855" y="3789039"/>
            <a:ext cx="370198" cy="3095285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1712640" y="1340768"/>
            <a:ext cx="370198" cy="551723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Can you manage this yourself</a:t>
            </a:r>
            <a:r>
              <a:rPr lang="en-GB" dirty="0" smtClean="0"/>
              <a:t>? </a:t>
            </a:r>
            <a:endParaRPr lang="en-IN" dirty="0"/>
          </a:p>
        </p:txBody>
      </p:sp>
      <p:sp>
        <p:nvSpPr>
          <p:cNvPr id="4" name="Rounded Rectangle 3"/>
          <p:cNvSpPr/>
          <p:nvPr/>
        </p:nvSpPr>
        <p:spPr>
          <a:xfrm>
            <a:off x="359303" y="1592610"/>
            <a:ext cx="3447070" cy="2016224"/>
          </a:xfrm>
          <a:prstGeom prst="roundRect">
            <a:avLst/>
          </a:prstGeom>
          <a:solidFill>
            <a:srgbClr val="9DBB0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/>
          <p:cNvSpPr/>
          <p:nvPr/>
        </p:nvSpPr>
        <p:spPr>
          <a:xfrm>
            <a:off x="1441841" y="4005064"/>
            <a:ext cx="3446226" cy="1800200"/>
          </a:xfrm>
          <a:prstGeom prst="rect">
            <a:avLst/>
          </a:prstGeom>
          <a:solidFill>
            <a:srgbClr val="414141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ounded Rectangle 12"/>
          <p:cNvSpPr/>
          <p:nvPr/>
        </p:nvSpPr>
        <p:spPr>
          <a:xfrm>
            <a:off x="6203261" y="4058750"/>
            <a:ext cx="3430259" cy="1818522"/>
          </a:xfrm>
          <a:prstGeom prst="roundRect">
            <a:avLst/>
          </a:prstGeom>
          <a:solidFill>
            <a:srgbClr val="9DBB0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/>
          <p:cNvSpPr/>
          <p:nvPr/>
        </p:nvSpPr>
        <p:spPr>
          <a:xfrm>
            <a:off x="3944888" y="1700622"/>
            <a:ext cx="3726273" cy="1800200"/>
          </a:xfrm>
          <a:prstGeom prst="rect">
            <a:avLst/>
          </a:prstGeom>
          <a:solidFill>
            <a:srgbClr val="414141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661070" y="2007488"/>
            <a:ext cx="2707754" cy="14215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000" dirty="0" smtClean="0">
                <a:latin typeface="+mj-lt"/>
              </a:rPr>
              <a:t>There is no technical impediment to carrying out ORM yourself.</a:t>
            </a:r>
            <a:endParaRPr lang="en-GB" sz="2000" dirty="0">
              <a:latin typeface="+mj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 rot="225822">
            <a:off x="2042099" y="4360647"/>
            <a:ext cx="2799606" cy="13541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500" b="1" dirty="0" smtClean="0">
                <a:solidFill>
                  <a:srgbClr val="9DBB0E"/>
                </a:solidFill>
                <a:latin typeface="+mj-lt"/>
              </a:rPr>
              <a:t>Do you know exactly what to say and do for the best effect?  </a:t>
            </a:r>
            <a:endParaRPr lang="en-GB" sz="2500" b="1" dirty="0">
              <a:solidFill>
                <a:srgbClr val="9DBB0E"/>
              </a:solidFill>
              <a:latin typeface="+mj-lt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 rot="156342">
            <a:off x="4592959" y="1913924"/>
            <a:ext cx="3078201" cy="16857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700" dirty="0" smtClean="0">
                <a:solidFill>
                  <a:srgbClr val="9DBB0E"/>
                </a:solidFill>
                <a:latin typeface="+mj-lt"/>
              </a:rPr>
              <a:t>However, it can be hugely time consuming. Can you spend 2-3 hours a day doing it yourself, or stand the expense of training and using staff for it? </a:t>
            </a:r>
            <a:endParaRPr lang="en-GB" sz="1700" dirty="0">
              <a:solidFill>
                <a:srgbClr val="9DBB0E"/>
              </a:solidFill>
              <a:latin typeface="+mj-lt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321152" y="4340323"/>
            <a:ext cx="3240360" cy="1464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700" dirty="0" smtClean="0">
                <a:latin typeface="+mj-lt"/>
              </a:rPr>
              <a:t>Do you know all the channels and websites that you need to register as an owner with, and do you know where to find out about new ones?</a:t>
            </a:r>
            <a:endParaRPr lang="en-GB" sz="17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355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0800000">
            <a:off x="0" y="4437112"/>
            <a:ext cx="9906000" cy="2348880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ORM is an </a:t>
            </a:r>
            <a:r>
              <a:rPr lang="en-GB" dirty="0" smtClean="0"/>
              <a:t>investment </a:t>
            </a:r>
            <a:endParaRPr lang="en-IN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1064568" y="4527768"/>
            <a:ext cx="7560840" cy="11334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2500" b="1" dirty="0" smtClean="0">
                <a:solidFill>
                  <a:srgbClr val="414141"/>
                </a:solidFill>
                <a:latin typeface="Century Gothic" pitchFamily="34" charset="0"/>
              </a:rPr>
              <a:t>ORM is growing at a huge rate. Can you afford to be left behind your competitors? </a:t>
            </a:r>
            <a:endParaRPr lang="en-GB" sz="2500" b="1" dirty="0">
              <a:solidFill>
                <a:srgbClr val="414141"/>
              </a:solidFill>
              <a:latin typeface="Century Gothic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2" t="18445" r="11172" b="20724"/>
          <a:stretch/>
        </p:blipFill>
        <p:spPr>
          <a:xfrm>
            <a:off x="2648744" y="4957670"/>
            <a:ext cx="4392488" cy="228775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9" name="Rectangle 28"/>
          <p:cNvSpPr/>
          <p:nvPr/>
        </p:nvSpPr>
        <p:spPr>
          <a:xfrm>
            <a:off x="-3696" y="1389670"/>
            <a:ext cx="9906000" cy="1031218"/>
          </a:xfrm>
          <a:prstGeom prst="rect">
            <a:avLst/>
          </a:prstGeom>
          <a:gradFill flip="none" rotWithShape="1">
            <a:gsLst>
              <a:gs pos="27000">
                <a:srgbClr val="414141">
                  <a:shade val="67500"/>
                  <a:satMod val="115000"/>
                  <a:alpha val="66000"/>
                </a:srgbClr>
              </a:gs>
              <a:gs pos="100000">
                <a:srgbClr val="414141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/>
          <p:cNvSpPr/>
          <p:nvPr/>
        </p:nvSpPr>
        <p:spPr>
          <a:xfrm>
            <a:off x="-3696" y="2708920"/>
            <a:ext cx="9906000" cy="1440160"/>
          </a:xfrm>
          <a:prstGeom prst="rect">
            <a:avLst/>
          </a:prstGeom>
          <a:gradFill flip="none" rotWithShape="1">
            <a:gsLst>
              <a:gs pos="0">
                <a:srgbClr val="9DBB0E">
                  <a:shade val="30000"/>
                  <a:satMod val="115000"/>
                </a:srgbClr>
              </a:gs>
              <a:gs pos="50000">
                <a:srgbClr val="9DBB0E">
                  <a:shade val="67500"/>
                  <a:satMod val="115000"/>
                </a:srgbClr>
              </a:gs>
              <a:gs pos="100000">
                <a:srgbClr val="9DBB0E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200472" y="1412776"/>
            <a:ext cx="9361040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000" b="1" dirty="0" smtClean="0">
                <a:solidFill>
                  <a:srgbClr val="9DBB0E"/>
                </a:solidFill>
                <a:latin typeface="+mj-lt"/>
              </a:rPr>
              <a:t>Reputation management is an investment, and needs to be managed by professionals.</a:t>
            </a:r>
            <a:endParaRPr lang="en-GB" sz="3000" b="1" u="sng" dirty="0">
              <a:solidFill>
                <a:srgbClr val="9DBB0E"/>
              </a:solidFill>
              <a:latin typeface="+mj-lt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00472" y="2720074"/>
            <a:ext cx="9361040" cy="1429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000" b="1" dirty="0">
                <a:solidFill>
                  <a:srgbClr val="414141"/>
                </a:solidFill>
                <a:latin typeface="+mj-lt"/>
              </a:rPr>
              <a:t>The best return on investment comes through partnering with an established, ethical and progressive online reputation management company. </a:t>
            </a:r>
          </a:p>
        </p:txBody>
      </p:sp>
    </p:spTree>
    <p:extLst>
      <p:ext uri="{BB962C8B-B14F-4D97-AF65-F5344CB8AC3E}">
        <p14:creationId xmlns:p14="http://schemas.microsoft.com/office/powerpoint/2010/main" val="4210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2972130" y="5517232"/>
            <a:ext cx="3925086" cy="5400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IN" sz="3000" b="1" kern="1200" dirty="0">
                <a:solidFill>
                  <a:schemeClr val="tx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r>
              <a:rPr lang="en-GB" sz="5500" dirty="0" smtClean="0">
                <a:solidFill>
                  <a:srgbClr val="9DBB0E"/>
                </a:solidFill>
              </a:rPr>
              <a:t>Thank you</a:t>
            </a:r>
            <a:endParaRPr lang="en-GB" sz="5500" dirty="0">
              <a:solidFill>
                <a:srgbClr val="9DBB0E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465168" y="5805264"/>
            <a:ext cx="720080" cy="540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7500" b="1" dirty="0" smtClean="0">
                <a:solidFill>
                  <a:srgbClr val="FFCC00"/>
                </a:solidFill>
                <a:latin typeface="Century Gothic" pitchFamily="34" charset="0"/>
              </a:rPr>
              <a:t>!</a:t>
            </a:r>
            <a:endParaRPr lang="en-GB" sz="7500" b="1" dirty="0">
              <a:solidFill>
                <a:srgbClr val="FFCC00"/>
              </a:solidFill>
              <a:latin typeface="Century Gothic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4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624" y="4372593"/>
            <a:ext cx="6336704" cy="280082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4" name="Down Arrow 43"/>
          <p:cNvSpPr/>
          <p:nvPr/>
        </p:nvSpPr>
        <p:spPr>
          <a:xfrm>
            <a:off x="3757720" y="4509120"/>
            <a:ext cx="2448272" cy="576064"/>
          </a:xfrm>
          <a:prstGeom prst="downArrow">
            <a:avLst/>
          </a:prstGeom>
          <a:solidFill>
            <a:srgbClr val="9DBB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Pentagon 44"/>
          <p:cNvSpPr/>
          <p:nvPr/>
        </p:nvSpPr>
        <p:spPr>
          <a:xfrm rot="5400000">
            <a:off x="4556956" y="1088740"/>
            <a:ext cx="792088" cy="6768752"/>
          </a:xfrm>
          <a:prstGeom prst="homePlate">
            <a:avLst>
              <a:gd name="adj" fmla="val 28716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414141"/>
              </a:solidFill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1568623" y="4293096"/>
            <a:ext cx="6840761" cy="3960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Has become crucial in the hotel and wider travel market.</a:t>
            </a:r>
          </a:p>
        </p:txBody>
      </p:sp>
      <p:sp>
        <p:nvSpPr>
          <p:cNvPr id="41" name="Down Arrow 40"/>
          <p:cNvSpPr/>
          <p:nvPr/>
        </p:nvSpPr>
        <p:spPr>
          <a:xfrm>
            <a:off x="3736639" y="3789040"/>
            <a:ext cx="2448272" cy="576064"/>
          </a:xfrm>
          <a:prstGeom prst="downArrow">
            <a:avLst/>
          </a:prstGeom>
          <a:solidFill>
            <a:srgbClr val="9DBB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Pentagon 41"/>
          <p:cNvSpPr/>
          <p:nvPr/>
        </p:nvSpPr>
        <p:spPr>
          <a:xfrm rot="5400000">
            <a:off x="4556956" y="-207404"/>
            <a:ext cx="792088" cy="7920880"/>
          </a:xfrm>
          <a:prstGeom prst="homePlate">
            <a:avLst>
              <a:gd name="adj" fmla="val 28716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414141"/>
              </a:solidFill>
            </a:endParaRPr>
          </a:p>
        </p:txBody>
      </p:sp>
      <p:sp>
        <p:nvSpPr>
          <p:cNvPr id="39" name="Down Arrow 38"/>
          <p:cNvSpPr/>
          <p:nvPr/>
        </p:nvSpPr>
        <p:spPr>
          <a:xfrm>
            <a:off x="3736639" y="3068960"/>
            <a:ext cx="2448272" cy="576064"/>
          </a:xfrm>
          <a:prstGeom prst="downArrow">
            <a:avLst/>
          </a:prstGeom>
          <a:solidFill>
            <a:srgbClr val="9DBB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Pentagon 39"/>
          <p:cNvSpPr/>
          <p:nvPr/>
        </p:nvSpPr>
        <p:spPr>
          <a:xfrm rot="5400000">
            <a:off x="4456603" y="-1387878"/>
            <a:ext cx="972106" cy="8661648"/>
          </a:xfrm>
          <a:prstGeom prst="homePlate">
            <a:avLst>
              <a:gd name="adj" fmla="val 28716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414141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3736638" y="2132856"/>
            <a:ext cx="2448272" cy="576064"/>
          </a:xfrm>
          <a:prstGeom prst="downArrow">
            <a:avLst/>
          </a:prstGeom>
          <a:solidFill>
            <a:srgbClr val="9DBB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Pentagon 33"/>
          <p:cNvSpPr/>
          <p:nvPr/>
        </p:nvSpPr>
        <p:spPr>
          <a:xfrm rot="5400000">
            <a:off x="4375659" y="-2533624"/>
            <a:ext cx="1175369" cy="8949678"/>
          </a:xfrm>
          <a:prstGeom prst="homePlate">
            <a:avLst>
              <a:gd name="adj" fmla="val 28716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414141"/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5811" y="1484784"/>
            <a:ext cx="9237709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tx1"/>
                </a:solidFill>
                <a:latin typeface="+mj-lt"/>
              </a:rPr>
              <a:t>A process by which companies and individuals can monitor, influence and improve feedback that people leave about them on the internet.</a:t>
            </a:r>
            <a:endParaRPr lang="en-GB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44488" y="2708920"/>
            <a:ext cx="92377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+mj-lt"/>
              </a:rPr>
              <a:t>Online feedback was first popularised by </a:t>
            </a:r>
            <a:r>
              <a:rPr lang="en-GB" sz="2000" dirty="0" err="1">
                <a:latin typeface="+mj-lt"/>
              </a:rPr>
              <a:t>Ebay</a:t>
            </a:r>
            <a:r>
              <a:rPr lang="en-GB" sz="2000" dirty="0">
                <a:latin typeface="+mj-lt"/>
              </a:rPr>
              <a:t>, but now covers almost any good or service sold online.</a:t>
            </a: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827856" y="3609021"/>
            <a:ext cx="8229600" cy="3960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Managing reputations can increase bookings ad conversions by up to 90%.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online reputation management?</a:t>
            </a:r>
            <a:endParaRPr lang="en-IN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008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7762">
        <p14:ripple/>
      </p:transition>
    </mc:Choice>
    <mc:Fallback xmlns="">
      <p:transition spd="slow" advTm="377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9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/>
      <p:bldP spid="41" grpId="0" animBg="1"/>
      <p:bldP spid="42" grpId="0" animBg="1"/>
      <p:bldP spid="39" grpId="0" animBg="1"/>
      <p:bldP spid="40" grpId="0" animBg="1"/>
      <p:bldP spid="35" grpId="0" animBg="1"/>
      <p:bldP spid="34" grpId="0" animBg="1"/>
      <p:bldP spid="33" grpId="0" bldLvl="2"/>
      <p:bldP spid="38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Percentage of hotel bookings made online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1136576" y="1484784"/>
            <a:ext cx="7848872" cy="4680520"/>
          </a:xfrm>
          <a:prstGeom prst="rect">
            <a:avLst/>
          </a:prstGeom>
          <a:gradFill flip="none" rotWithShape="1">
            <a:gsLst>
              <a:gs pos="0">
                <a:srgbClr val="414141">
                  <a:tint val="66000"/>
                  <a:satMod val="160000"/>
                  <a:alpha val="6000"/>
                  <a:lumMod val="91000"/>
                </a:srgbClr>
              </a:gs>
              <a:gs pos="50000">
                <a:srgbClr val="414141">
                  <a:tint val="44500"/>
                  <a:satMod val="160000"/>
                </a:srgbClr>
              </a:gs>
              <a:gs pos="100000">
                <a:srgbClr val="414141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>
            <a:off x="1136576" y="1700808"/>
            <a:ext cx="0" cy="4752528"/>
          </a:xfrm>
          <a:prstGeom prst="line">
            <a:avLst/>
          </a:prstGeom>
          <a:ln w="66675">
            <a:solidFill>
              <a:srgbClr val="9DBB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4528" y="6165304"/>
            <a:ext cx="8280920" cy="0"/>
          </a:xfrm>
          <a:prstGeom prst="line">
            <a:avLst/>
          </a:prstGeom>
          <a:ln w="66675">
            <a:solidFill>
              <a:srgbClr val="9DBB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04528" y="184482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04528" y="206084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4528" y="227687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4528" y="249289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4528" y="270892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04528" y="292494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528" y="314096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4528" y="335699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528" y="357301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4528" y="378904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528" y="400506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4528" y="4221088"/>
            <a:ext cx="828092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04528" y="443711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04528" y="465313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528" y="486916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04528" y="508518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04528" y="5301208"/>
            <a:ext cx="828092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04528" y="551723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04528" y="573325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04528" y="594928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04528" y="1593667"/>
            <a:ext cx="47801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414141"/>
                </a:solidFill>
              </a:rPr>
              <a:t>100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6344" y="1809691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95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6536" y="2025715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90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76536" y="2241739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85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76536" y="2457763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80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76536" y="2673787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75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56344" y="2889811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70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6536" y="3105835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65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76536" y="3321859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60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76536" y="3537883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55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76536" y="3753907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50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76536" y="3969931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45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56344" y="4185955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40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56344" y="4401979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35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76536" y="4618003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30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76536" y="4834027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25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76536" y="5050051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20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76536" y="5266075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15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76536" y="5482099"/>
            <a:ext cx="3802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10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74319" y="5698123"/>
            <a:ext cx="2824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5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74319" y="5877272"/>
            <a:ext cx="2824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 smtClean="0">
                <a:solidFill>
                  <a:srgbClr val="414141"/>
                </a:solidFill>
              </a:rPr>
              <a:t>0</a:t>
            </a:r>
            <a:endParaRPr lang="en-IN" sz="1500" dirty="0">
              <a:solidFill>
                <a:srgbClr val="414141"/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2216696" y="6002419"/>
            <a:ext cx="1008112" cy="371410"/>
          </a:xfrm>
          <a:prstGeom prst="roundRect">
            <a:avLst>
              <a:gd name="adj" fmla="val 50000"/>
            </a:avLst>
          </a:prstGeom>
          <a:solidFill>
            <a:srgbClr val="9DBB0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ounded Rectangle 66"/>
          <p:cNvSpPr/>
          <p:nvPr/>
        </p:nvSpPr>
        <p:spPr>
          <a:xfrm>
            <a:off x="4448944" y="6021288"/>
            <a:ext cx="1008112" cy="371410"/>
          </a:xfrm>
          <a:prstGeom prst="roundRect">
            <a:avLst>
              <a:gd name="adj" fmla="val 50000"/>
            </a:avLst>
          </a:prstGeom>
          <a:solidFill>
            <a:srgbClr val="9DBB0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Rounded Rectangle 67"/>
          <p:cNvSpPr/>
          <p:nvPr/>
        </p:nvSpPr>
        <p:spPr>
          <a:xfrm>
            <a:off x="6609184" y="6009918"/>
            <a:ext cx="1008112" cy="371410"/>
          </a:xfrm>
          <a:prstGeom prst="roundRect">
            <a:avLst>
              <a:gd name="adj" fmla="val 50000"/>
            </a:avLst>
          </a:prstGeom>
          <a:solidFill>
            <a:srgbClr val="9DBB0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TextBox 68"/>
          <p:cNvSpPr txBox="1"/>
          <p:nvPr/>
        </p:nvSpPr>
        <p:spPr>
          <a:xfrm>
            <a:off x="2428049" y="601199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14141"/>
                </a:solidFill>
              </a:rPr>
              <a:t>2000</a:t>
            </a:r>
            <a:endParaRPr lang="en-IN" dirty="0">
              <a:solidFill>
                <a:srgbClr val="41414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60297" y="602128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14141"/>
                </a:solidFill>
              </a:rPr>
              <a:t>2005</a:t>
            </a:r>
            <a:endParaRPr lang="en-IN" dirty="0">
              <a:solidFill>
                <a:srgbClr val="41414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820537" y="602128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14141"/>
                </a:solidFill>
              </a:rPr>
              <a:t>2012</a:t>
            </a:r>
            <a:endParaRPr lang="en-IN" dirty="0">
              <a:solidFill>
                <a:srgbClr val="414141"/>
              </a:solidFill>
            </a:endParaRPr>
          </a:p>
        </p:txBody>
      </p:sp>
      <p:cxnSp>
        <p:nvCxnSpPr>
          <p:cNvPr id="73" name="Straight Connector 72"/>
          <p:cNvCxnSpPr>
            <a:stCxn id="65" idx="3"/>
          </p:cNvCxnSpPr>
          <p:nvPr/>
        </p:nvCxnSpPr>
        <p:spPr>
          <a:xfrm flipV="1">
            <a:off x="1156768" y="5822834"/>
            <a:ext cx="1669660" cy="216021"/>
          </a:xfrm>
          <a:prstGeom prst="line">
            <a:avLst/>
          </a:prstGeom>
          <a:ln w="34925">
            <a:solidFill>
              <a:srgbClr val="9DBB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2799408" y="5266075"/>
            <a:ext cx="1916498" cy="556759"/>
          </a:xfrm>
          <a:prstGeom prst="line">
            <a:avLst/>
          </a:prstGeom>
          <a:ln w="34925">
            <a:solidFill>
              <a:srgbClr val="9DBB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4698394" y="4221088"/>
            <a:ext cx="2448514" cy="1044988"/>
          </a:xfrm>
          <a:prstGeom prst="line">
            <a:avLst/>
          </a:prstGeom>
          <a:ln w="34925">
            <a:solidFill>
              <a:srgbClr val="9DBB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7146908" y="2241739"/>
            <a:ext cx="2025170" cy="1979349"/>
          </a:xfrm>
          <a:prstGeom prst="line">
            <a:avLst/>
          </a:prstGeom>
          <a:ln w="34925">
            <a:solidFill>
              <a:srgbClr val="9DBB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ight Arrow 88"/>
          <p:cNvSpPr/>
          <p:nvPr/>
        </p:nvSpPr>
        <p:spPr>
          <a:xfrm rot="20394103">
            <a:off x="2754530" y="5447085"/>
            <a:ext cx="143365" cy="641098"/>
          </a:xfrm>
          <a:prstGeom prst="rightArrow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Right Arrow 89"/>
          <p:cNvSpPr/>
          <p:nvPr/>
        </p:nvSpPr>
        <p:spPr>
          <a:xfrm rot="20394103">
            <a:off x="4775857" y="4975115"/>
            <a:ext cx="143365" cy="641098"/>
          </a:xfrm>
          <a:prstGeom prst="rightArrow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1" name="Right Arrow 90"/>
          <p:cNvSpPr/>
          <p:nvPr/>
        </p:nvSpPr>
        <p:spPr>
          <a:xfrm rot="19769600">
            <a:off x="7021448" y="3934487"/>
            <a:ext cx="143365" cy="641098"/>
          </a:xfrm>
          <a:prstGeom prst="rightArrow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2" name="Right Arrow 91"/>
          <p:cNvSpPr/>
          <p:nvPr/>
        </p:nvSpPr>
        <p:spPr>
          <a:xfrm rot="18900000">
            <a:off x="8852439" y="2161665"/>
            <a:ext cx="143365" cy="641098"/>
          </a:xfrm>
          <a:prstGeom prst="rightArrow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3" name="TextBox 92"/>
          <p:cNvSpPr txBox="1"/>
          <p:nvPr/>
        </p:nvSpPr>
        <p:spPr>
          <a:xfrm rot="16200000">
            <a:off x="-563325" y="3880046"/>
            <a:ext cx="204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 of booking online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4791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Importance of the internet to hotels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501" y="3054288"/>
            <a:ext cx="2631643" cy="217491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2" name="Content Placeholder 2"/>
          <p:cNvSpPr>
            <a:spLocks noGrp="1"/>
          </p:cNvSpPr>
          <p:nvPr>
            <p:ph idx="1"/>
          </p:nvPr>
        </p:nvSpPr>
        <p:spPr>
          <a:xfrm>
            <a:off x="5313040" y="1395420"/>
            <a:ext cx="4228456" cy="1673540"/>
          </a:xfrm>
          <a:prstGeom prst="wedgeRoundRectCallout">
            <a:avLst>
              <a:gd name="adj1" fmla="val -50310"/>
              <a:gd name="adj2" fmla="val 83122"/>
              <a:gd name="adj3" fmla="val 16667"/>
            </a:avLst>
          </a:prstGeom>
          <a:ln>
            <a:solidFill>
              <a:srgbClr val="9DBB0E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500" dirty="0" smtClean="0">
                <a:latin typeface="+mj-lt"/>
              </a:rPr>
              <a:t>In 2000 the amount of hotel reservations made online was 1%. Today it is close to 50%.</a:t>
            </a:r>
            <a:endParaRPr lang="en-GB" sz="2500" dirty="0">
              <a:latin typeface="+mj-lt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406152" y="1412776"/>
            <a:ext cx="4382144" cy="1017612"/>
          </a:xfrm>
          <a:prstGeom prst="wedgeRoundRectCallout">
            <a:avLst>
              <a:gd name="adj1" fmla="val 41893"/>
              <a:gd name="adj2" fmla="val 128407"/>
              <a:gd name="adj3" fmla="val 16667"/>
            </a:avLst>
          </a:prstGeom>
          <a:ln>
            <a:solidFill>
              <a:srgbClr val="9DBB0E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500" dirty="0" smtClean="0">
                <a:latin typeface="+mj-lt"/>
              </a:rPr>
              <a:t>14% of online bookings now come through mobile devices.</a:t>
            </a:r>
            <a:endParaRPr lang="en-GB" sz="2500" dirty="0">
              <a:latin typeface="+mj-lt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32520" y="4473116"/>
            <a:ext cx="4155776" cy="1964991"/>
          </a:xfrm>
          <a:prstGeom prst="wedgeEllipseCallout">
            <a:avLst>
              <a:gd name="adj1" fmla="val 39676"/>
              <a:gd name="adj2" fmla="val -65377"/>
            </a:avLst>
          </a:prstGeom>
          <a:ln>
            <a:solidFill>
              <a:srgbClr val="9DBB0E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500" dirty="0" smtClean="0">
                <a:latin typeface="+mj-lt"/>
              </a:rPr>
              <a:t>60% of people research hotels online regardless of how they then go on to book.</a:t>
            </a:r>
            <a:endParaRPr lang="en-GB" sz="2500" dirty="0">
              <a:latin typeface="+mj-lt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5961112" y="4364131"/>
            <a:ext cx="3672408" cy="2073976"/>
          </a:xfrm>
          <a:prstGeom prst="wedgeEllipseCallout">
            <a:avLst>
              <a:gd name="adj1" fmla="val -53902"/>
              <a:gd name="adj2" fmla="val -46849"/>
            </a:avLst>
          </a:prstGeom>
          <a:ln>
            <a:solidFill>
              <a:srgbClr val="9DBB0E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500" dirty="0" smtClean="0">
                <a:latin typeface="+mj-lt"/>
              </a:rPr>
              <a:t>The use of the internet for hotels is now growing at 5% per annum.</a:t>
            </a:r>
            <a:endParaRPr lang="en-GB" sz="2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403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build="p" animBg="1"/>
      <p:bldP spid="75" grpId="0" animBg="1"/>
      <p:bldP spid="79" grpId="0" animBg="1"/>
      <p:bldP spid="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entagon 13"/>
          <p:cNvSpPr/>
          <p:nvPr/>
        </p:nvSpPr>
        <p:spPr>
          <a:xfrm rot="8181539">
            <a:off x="5034525" y="1750936"/>
            <a:ext cx="3168352" cy="1296144"/>
          </a:xfrm>
          <a:prstGeom prst="homePlate">
            <a:avLst/>
          </a:prstGeom>
          <a:solidFill>
            <a:srgbClr val="41414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Pentagon 10"/>
          <p:cNvSpPr/>
          <p:nvPr/>
        </p:nvSpPr>
        <p:spPr>
          <a:xfrm rot="5400000">
            <a:off x="3529964" y="1227652"/>
            <a:ext cx="2702055" cy="1296144"/>
          </a:xfrm>
          <a:prstGeom prst="homePlate">
            <a:avLst>
              <a:gd name="adj" fmla="val 35303"/>
            </a:avLst>
          </a:prstGeom>
          <a:solidFill>
            <a:srgbClr val="41414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Pentagon 7"/>
          <p:cNvSpPr/>
          <p:nvPr/>
        </p:nvSpPr>
        <p:spPr>
          <a:xfrm rot="19375026">
            <a:off x="1917828" y="4555299"/>
            <a:ext cx="2948758" cy="1296144"/>
          </a:xfrm>
          <a:prstGeom prst="homePlate">
            <a:avLst>
              <a:gd name="adj" fmla="val 37875"/>
            </a:avLst>
          </a:prstGeom>
          <a:solidFill>
            <a:srgbClr val="41414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Pentagon 6"/>
          <p:cNvSpPr/>
          <p:nvPr/>
        </p:nvSpPr>
        <p:spPr>
          <a:xfrm rot="1891514">
            <a:off x="1496617" y="1887420"/>
            <a:ext cx="3168352" cy="1296144"/>
          </a:xfrm>
          <a:prstGeom prst="homePlate">
            <a:avLst/>
          </a:prstGeom>
          <a:solidFill>
            <a:srgbClr val="41414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Key </a:t>
            </a:r>
            <a:r>
              <a:rPr lang="en-GB" dirty="0" smtClean="0"/>
              <a:t>review </a:t>
            </a:r>
            <a:r>
              <a:rPr lang="en-GB" dirty="0" smtClean="0"/>
              <a:t>sites</a:t>
            </a:r>
            <a:endParaRPr lang="en-I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28" y="3212976"/>
            <a:ext cx="1224136" cy="1224136"/>
          </a:xfrm>
          <a:prstGeom prst="rect">
            <a:avLst/>
          </a:prstGeom>
        </p:spPr>
      </p:pic>
      <p:pic>
        <p:nvPicPr>
          <p:cNvPr id="15" name="Picture 2" descr="http://www.e-marketingassociates.com/wp-content/uploads/2012/09/Tripadvisor-logo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532217">
            <a:off x="1819745" y="1895230"/>
            <a:ext cx="2053054" cy="962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Pentagon 16"/>
          <p:cNvSpPr/>
          <p:nvPr/>
        </p:nvSpPr>
        <p:spPr>
          <a:xfrm rot="21285932">
            <a:off x="1136576" y="3356992"/>
            <a:ext cx="3168352" cy="1296144"/>
          </a:xfrm>
          <a:prstGeom prst="homePlate">
            <a:avLst/>
          </a:prstGeom>
          <a:solidFill>
            <a:srgbClr val="41414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8" name="Picture 16" descr="http://cdn.thatgrapejuice.net/wp-content/uploads/2011/05/twitter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03532">
            <a:off x="1280592" y="3560864"/>
            <a:ext cx="2376264" cy="876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2" descr="http://blog.etoncorp.com/wp-content/uploads/2012/02/fodors_logo_8102009_1211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745269">
            <a:off x="2161515" y="4878489"/>
            <a:ext cx="1974055" cy="924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http://9to5mac.files.wordpress.com/2012/06/orbitz-for-business-meetings-launched-by-orbitz-and-starcite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3842103" y="1299538"/>
            <a:ext cx="2067955" cy="710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Pentagon 11"/>
          <p:cNvSpPr/>
          <p:nvPr/>
        </p:nvSpPr>
        <p:spPr>
          <a:xfrm rot="16200000">
            <a:off x="3764868" y="4905164"/>
            <a:ext cx="2232248" cy="1296144"/>
          </a:xfrm>
          <a:prstGeom prst="homePlate">
            <a:avLst>
              <a:gd name="adj" fmla="val 35303"/>
            </a:avLst>
          </a:prstGeom>
          <a:solidFill>
            <a:srgbClr val="41414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3" name="Picture 14" descr="http://sites.psu.edu/blueout/files/2012/07/facebooklogo_squareF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733" y="5268005"/>
            <a:ext cx="1041315" cy="104131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6" name="Pentagon 15"/>
          <p:cNvSpPr/>
          <p:nvPr/>
        </p:nvSpPr>
        <p:spPr>
          <a:xfrm rot="10590370">
            <a:off x="5542429" y="3196275"/>
            <a:ext cx="3168352" cy="1296144"/>
          </a:xfrm>
          <a:prstGeom prst="homePlate">
            <a:avLst/>
          </a:prstGeom>
          <a:solidFill>
            <a:srgbClr val="41414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Pentagon 18"/>
          <p:cNvSpPr/>
          <p:nvPr/>
        </p:nvSpPr>
        <p:spPr>
          <a:xfrm rot="12818342">
            <a:off x="5079522" y="4502000"/>
            <a:ext cx="3168352" cy="1296144"/>
          </a:xfrm>
          <a:prstGeom prst="homePlate">
            <a:avLst/>
          </a:prstGeom>
          <a:solidFill>
            <a:srgbClr val="41414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0" name="Picture 8" descr="http://www.sitepoint.com/blogs/wp-content/uploads/2010/01/expedialogonew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8701382">
            <a:off x="5871238" y="1792927"/>
            <a:ext cx="1954968" cy="8289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 rot="21370500">
            <a:off x="6340717" y="3474716"/>
            <a:ext cx="2234580" cy="6829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1" name="Picture 6" descr="http://highedge.vo.llnwd.net/d1/Downloads/SDCVB/travelocity_logo.png"/>
          <p:cNvPicPr>
            <a:picLocks noChangeAspect="1" noChangeArrowheads="1"/>
          </p:cNvPicPr>
          <p:nvPr/>
        </p:nvPicPr>
        <p:blipFill rotWithShape="1">
          <a:blip r:embed="rId9" cstate="print"/>
          <a:srcRect t="28774" b="28972"/>
          <a:stretch/>
        </p:blipFill>
        <p:spPr bwMode="auto">
          <a:xfrm rot="21377881">
            <a:off x="6456655" y="3409458"/>
            <a:ext cx="1963278" cy="829578"/>
          </a:xfrm>
          <a:prstGeom prst="rect">
            <a:avLst/>
          </a:prstGeom>
          <a:noFill/>
        </p:spPr>
      </p:pic>
      <p:pic>
        <p:nvPicPr>
          <p:cNvPr id="22" name="Picture 10" descr="http://www.bkwinetours.com/wp-content/uploads/2011/01/frommers-log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758078">
            <a:off x="5722808" y="4860099"/>
            <a:ext cx="2343281" cy="815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227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1268760"/>
            <a:ext cx="3145309" cy="259228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Why does reputation management matter?</a:t>
            </a:r>
            <a:endParaRPr lang="en-IN" dirty="0"/>
          </a:p>
        </p:txBody>
      </p:sp>
      <p:sp>
        <p:nvSpPr>
          <p:cNvPr id="23" name="Diagonal Stripe 22"/>
          <p:cNvSpPr/>
          <p:nvPr/>
        </p:nvSpPr>
        <p:spPr>
          <a:xfrm rot="10800000">
            <a:off x="4980854" y="3559321"/>
            <a:ext cx="4940697" cy="3298679"/>
          </a:xfrm>
          <a:prstGeom prst="diagStripe">
            <a:avLst>
              <a:gd name="adj" fmla="val 38986"/>
            </a:avLst>
          </a:prstGeom>
          <a:solidFill>
            <a:srgbClr val="9DBB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4" name="Diagonal Stripe 23"/>
          <p:cNvSpPr/>
          <p:nvPr/>
        </p:nvSpPr>
        <p:spPr>
          <a:xfrm rot="10800000">
            <a:off x="3100872" y="2348877"/>
            <a:ext cx="6820679" cy="4509123"/>
          </a:xfrm>
          <a:prstGeom prst="diagStripe">
            <a:avLst>
              <a:gd name="adj" fmla="val 70774"/>
            </a:avLst>
          </a:prstGeom>
          <a:solidFill>
            <a:srgbClr val="4141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8" name="Diagonal Stripe 27"/>
          <p:cNvSpPr/>
          <p:nvPr/>
        </p:nvSpPr>
        <p:spPr>
          <a:xfrm rot="10800000">
            <a:off x="1136576" y="1200485"/>
            <a:ext cx="8784975" cy="5657513"/>
          </a:xfrm>
          <a:prstGeom prst="diagStripe">
            <a:avLst>
              <a:gd name="adj" fmla="val 77701"/>
            </a:avLst>
          </a:prstGeom>
          <a:solidFill>
            <a:srgbClr val="9DBB0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9" name="Diagonal Stripe 28"/>
          <p:cNvSpPr/>
          <p:nvPr/>
        </p:nvSpPr>
        <p:spPr>
          <a:xfrm rot="10800000">
            <a:off x="-2" y="260646"/>
            <a:ext cx="9921553" cy="6597354"/>
          </a:xfrm>
          <a:prstGeom prst="diagStripe">
            <a:avLst>
              <a:gd name="adj" fmla="val 81661"/>
            </a:avLst>
          </a:prstGeom>
          <a:solidFill>
            <a:srgbClr val="4141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 rot="19617452">
            <a:off x="3124688" y="4520095"/>
            <a:ext cx="7398169" cy="7706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b="1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85% of business customers research hotel purchases through social media and online before committing, according to Forrester. 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 rot="19577938">
            <a:off x="6162196" y="5090822"/>
            <a:ext cx="4091743" cy="1445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000" b="1" i="1" dirty="0" smtClean="0">
                <a:solidFill>
                  <a:srgbClr val="414141"/>
                </a:solidFill>
                <a:latin typeface="+mj-lt"/>
              </a:rPr>
              <a:t>Hotel prices are in-elastic – discounts or cheaper prices won’t help you recover from bad publicity.</a:t>
            </a:r>
            <a:endParaRPr lang="en-GB" sz="2000" b="1" i="1" dirty="0">
              <a:solidFill>
                <a:srgbClr val="414141"/>
              </a:solidFill>
              <a:latin typeface="+mj-lt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 rot="19587441">
            <a:off x="1030841" y="3432402"/>
            <a:ext cx="9014201" cy="814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000" b="1" i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Past experience, reviews and recommendations have become more important than price or location. </a:t>
            </a:r>
            <a:endParaRPr lang="en-GB" sz="2000" b="1" i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 rot="19610813">
            <a:off x="2020126" y="4102023"/>
            <a:ext cx="8229600" cy="717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000" b="1" i="1" dirty="0" smtClean="0">
                <a:solidFill>
                  <a:srgbClr val="414141"/>
                </a:solidFill>
                <a:latin typeface="+mj-lt"/>
              </a:rPr>
              <a:t>World Travel Report notes that 35% of people changed their hotel selection after reading negative reviews.</a:t>
            </a:r>
            <a:endParaRPr lang="en-GB" sz="2000" b="1" i="1" dirty="0">
              <a:solidFill>
                <a:srgbClr val="41414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414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3884154"/>
            <a:ext cx="9906000" cy="1368152"/>
          </a:xfrm>
          <a:prstGeom prst="rect">
            <a:avLst/>
          </a:prstGeom>
          <a:gradFill flip="none" rotWithShape="1">
            <a:gsLst>
              <a:gs pos="27000">
                <a:srgbClr val="414141">
                  <a:shade val="67500"/>
                  <a:satMod val="115000"/>
                  <a:alpha val="66000"/>
                </a:srgbClr>
              </a:gs>
              <a:gs pos="100000">
                <a:srgbClr val="414141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 18"/>
          <p:cNvSpPr/>
          <p:nvPr/>
        </p:nvSpPr>
        <p:spPr>
          <a:xfrm>
            <a:off x="-3696" y="2636912"/>
            <a:ext cx="9906000" cy="1031218"/>
          </a:xfrm>
          <a:prstGeom prst="rect">
            <a:avLst/>
          </a:prstGeom>
          <a:gradFill flip="none" rotWithShape="1">
            <a:gsLst>
              <a:gs pos="27000">
                <a:srgbClr val="414141">
                  <a:shade val="67500"/>
                  <a:satMod val="115000"/>
                  <a:alpha val="66000"/>
                </a:srgbClr>
              </a:gs>
              <a:gs pos="100000">
                <a:srgbClr val="414141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Rectangle 17"/>
          <p:cNvSpPr/>
          <p:nvPr/>
        </p:nvSpPr>
        <p:spPr>
          <a:xfrm>
            <a:off x="-3696" y="1389670"/>
            <a:ext cx="9906000" cy="1031218"/>
          </a:xfrm>
          <a:prstGeom prst="rect">
            <a:avLst/>
          </a:prstGeom>
          <a:gradFill flip="none" rotWithShape="1">
            <a:gsLst>
              <a:gs pos="27000">
                <a:srgbClr val="414141">
                  <a:shade val="67500"/>
                  <a:satMod val="115000"/>
                  <a:alpha val="66000"/>
                </a:srgbClr>
              </a:gs>
              <a:gs pos="100000">
                <a:srgbClr val="414141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does it mean financially?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799" y="4540736"/>
            <a:ext cx="4386761" cy="234464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32048" y="3924546"/>
            <a:ext cx="9129464" cy="1399768"/>
          </a:xfrm>
        </p:spPr>
        <p:txBody>
          <a:bodyPr>
            <a:normAutofit/>
          </a:bodyPr>
          <a:lstStyle/>
          <a:p>
            <a:pPr algn="just">
              <a:buClr>
                <a:srgbClr val="9DBB0E"/>
              </a:buClr>
              <a:buFont typeface="Wingdings" pitchFamily="2" charset="2"/>
              <a:buChar char="q"/>
            </a:pPr>
            <a:r>
              <a:rPr lang="en-GB" sz="2500" i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The University of Las Vegas, home of hospitality, have empirically tested and proven the link between online reputation and revenue per available room (</a:t>
            </a:r>
            <a:r>
              <a:rPr lang="en-GB" sz="2500" i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RevPar</a:t>
            </a:r>
            <a:r>
              <a:rPr lang="en-GB" sz="2500" i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). </a:t>
            </a:r>
            <a:endParaRPr lang="en-GB" sz="2500" i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16496" y="1506442"/>
            <a:ext cx="9145016" cy="8424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9DBB0E"/>
              </a:buClr>
              <a:buFont typeface="Wingdings" pitchFamily="2" charset="2"/>
              <a:buChar char="q"/>
            </a:pPr>
            <a:r>
              <a:rPr lang="en-GB" sz="2500" i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Expedia report that a hotel review of 4.0 or 5.0 will result in at least twice the conversions of a hotel rating of 1.0 or 2.0. </a:t>
            </a:r>
            <a:endParaRPr lang="en-GB" sz="2500" i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32048" y="2660018"/>
            <a:ext cx="9129464" cy="938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9DBB0E"/>
              </a:buClr>
              <a:buFont typeface="Wingdings" pitchFamily="2" charset="2"/>
              <a:buChar char="q"/>
            </a:pPr>
            <a:r>
              <a:rPr lang="en-GB" sz="2500" i="1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ComScore</a:t>
            </a:r>
            <a:r>
              <a:rPr lang="en-GB" sz="2500" i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/Kelsey research found that customers are willing to pay 20% - 90% more for a room with five stars compared to four stars. </a:t>
            </a:r>
            <a:endParaRPr lang="en-GB" sz="2500" i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903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Best Practice for Online Reputation Management</a:t>
            </a:r>
            <a:endParaRPr lang="en-IN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-8384" y="1340768"/>
            <a:ext cx="4708748" cy="576064"/>
          </a:xfrm>
          <a:prstGeom prst="rect">
            <a:avLst/>
          </a:prstGeom>
          <a:solidFill>
            <a:srgbClr val="41414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500" b="1" dirty="0" smtClean="0">
                <a:solidFill>
                  <a:srgbClr val="9DBB0E"/>
                </a:solidFill>
                <a:latin typeface="+mj-lt"/>
              </a:rPr>
              <a:t>   Never ignore negative feedback</a:t>
            </a:r>
            <a:endParaRPr lang="en-GB" sz="2500" b="1" dirty="0">
              <a:solidFill>
                <a:srgbClr val="9DBB0E"/>
              </a:solidFill>
              <a:latin typeface="+mj-lt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8268" y="1916832"/>
            <a:ext cx="9245252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500" i="1" dirty="0" smtClean="0">
                <a:latin typeface="+mj-lt"/>
              </a:rPr>
              <a:t>You can’t be perfect all the time, and you need to have a clear process in place for a negative review about your hotel. Engaging with the complaint in a clear, polite and positive fashion creates a favourable impression with potential customers. Never react aggressively.</a:t>
            </a:r>
            <a:endParaRPr lang="en-GB" sz="2500" i="1" dirty="0">
              <a:latin typeface="+mj-lt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504728" y="3933056"/>
            <a:ext cx="7401272" cy="576064"/>
          </a:xfrm>
          <a:prstGeom prst="rect">
            <a:avLst/>
          </a:prstGeom>
          <a:solidFill>
            <a:srgbClr val="41414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500" b="1" dirty="0" smtClean="0">
                <a:solidFill>
                  <a:srgbClr val="9DBB0E"/>
                </a:solidFill>
                <a:latin typeface="+mj-lt"/>
              </a:rPr>
              <a:t>  Encourage </a:t>
            </a:r>
            <a:r>
              <a:rPr lang="en-GB" sz="2500" b="1" dirty="0">
                <a:solidFill>
                  <a:srgbClr val="9DBB0E"/>
                </a:solidFill>
                <a:latin typeface="+mj-lt"/>
              </a:rPr>
              <a:t>your customers to leave positive </a:t>
            </a:r>
            <a:r>
              <a:rPr lang="en-GB" sz="2500" b="1" dirty="0" smtClean="0">
                <a:solidFill>
                  <a:srgbClr val="9DBB0E"/>
                </a:solidFill>
                <a:latin typeface="+mj-lt"/>
              </a:rPr>
              <a:t>reviews</a:t>
            </a:r>
            <a:endParaRPr lang="en-GB" sz="2500" b="1" dirty="0">
              <a:solidFill>
                <a:srgbClr val="9DBB0E"/>
              </a:solidFill>
              <a:latin typeface="+mj-lt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88268" y="4509120"/>
            <a:ext cx="9245252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500" i="1" dirty="0">
                <a:latin typeface="+mj-lt"/>
              </a:rPr>
              <a:t>Customers are much more likely to leave a review or share their opinion if they have had a negative experience. So be proactive in getting people to leave positive recommendations. At the point of check-in and check-out, ask your customers to leave positive feedback if they have had a good time.</a:t>
            </a:r>
          </a:p>
        </p:txBody>
      </p:sp>
    </p:spTree>
    <p:extLst>
      <p:ext uri="{BB962C8B-B14F-4D97-AF65-F5344CB8AC3E}">
        <p14:creationId xmlns:p14="http://schemas.microsoft.com/office/powerpoint/2010/main" val="407354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688" y="3429000"/>
            <a:ext cx="4903192" cy="325571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72" y="116633"/>
            <a:ext cx="9433048" cy="864095"/>
          </a:xfrm>
        </p:spPr>
        <p:txBody>
          <a:bodyPr>
            <a:normAutofit/>
          </a:bodyPr>
          <a:lstStyle/>
          <a:p>
            <a:r>
              <a:rPr lang="en-GB" dirty="0"/>
              <a:t>Best Practice for Online Reputation Management</a:t>
            </a:r>
            <a:endParaRPr lang="en-IN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72480" y="1988840"/>
            <a:ext cx="9217024" cy="1815480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en-GB" sz="2500" i="1" dirty="0">
                <a:latin typeface="+mj-lt"/>
              </a:rPr>
              <a:t>Whatever you do, don’t be tempted to try and game the system. Several hotels have tried posting false reviews on websites like </a:t>
            </a:r>
            <a:r>
              <a:rPr lang="en-GB" sz="2500" i="1" dirty="0" err="1">
                <a:latin typeface="+mj-lt"/>
              </a:rPr>
              <a:t>TripAdvisor</a:t>
            </a:r>
            <a:r>
              <a:rPr lang="en-GB" sz="2500" i="1" dirty="0">
                <a:latin typeface="+mj-lt"/>
              </a:rPr>
              <a:t>, and there is now a growing list of blacklisted hotels. Don’t be tempted, you will be found out</a:t>
            </a:r>
            <a:r>
              <a:rPr lang="en-GB" sz="2500" i="1" dirty="0" smtClean="0">
                <a:latin typeface="+mj-lt"/>
              </a:rPr>
              <a:t>.</a:t>
            </a:r>
            <a:endParaRPr lang="en-GB" sz="2500" dirty="0">
              <a:latin typeface="+mj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-8384" y="1340768"/>
            <a:ext cx="8849816" cy="576064"/>
          </a:xfrm>
          <a:prstGeom prst="rect">
            <a:avLst/>
          </a:prstGeom>
          <a:solidFill>
            <a:srgbClr val="41414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500" b="1" dirty="0" smtClean="0">
                <a:solidFill>
                  <a:srgbClr val="9DBB0E"/>
                </a:solidFill>
                <a:latin typeface="+mj-lt"/>
              </a:rPr>
              <a:t> </a:t>
            </a:r>
            <a:r>
              <a:rPr lang="en-GB" sz="2500" b="1" dirty="0">
                <a:solidFill>
                  <a:srgbClr val="9DBB0E"/>
                </a:solidFill>
                <a:latin typeface="+mj-lt"/>
              </a:rPr>
              <a:t>Whatever you do, don’t be tempted to try and game the system</a:t>
            </a:r>
            <a:r>
              <a:rPr lang="en-GB" sz="2500" b="1" dirty="0" smtClean="0">
                <a:solidFill>
                  <a:srgbClr val="9DBB0E"/>
                </a:solidFill>
                <a:latin typeface="+mj-lt"/>
              </a:rPr>
              <a:t>. </a:t>
            </a:r>
            <a:endParaRPr lang="en-GB" sz="2500" b="1" dirty="0">
              <a:solidFill>
                <a:srgbClr val="9DBB0E"/>
              </a:solidFill>
              <a:latin typeface="+mj-lt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0472" y="-27384"/>
            <a:ext cx="1080120" cy="43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IN" sz="3000" b="1" kern="1200" dirty="0">
                <a:solidFill>
                  <a:schemeClr val="tx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r>
              <a:rPr lang="en-IN" sz="2000" dirty="0" smtClean="0"/>
              <a:t>Cont...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19322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698</Words>
  <Application>Microsoft Office PowerPoint</Application>
  <PresentationFormat>A4 Paper (210x297 mm)</PresentationFormat>
  <Paragraphs>74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Online Reputation Management</vt:lpstr>
      <vt:lpstr>What is online reputation management?</vt:lpstr>
      <vt:lpstr>Percentage of hotel bookings made online</vt:lpstr>
      <vt:lpstr>The Importance of the internet to hotels</vt:lpstr>
      <vt:lpstr>Key review sites</vt:lpstr>
      <vt:lpstr>Why does reputation management matter?</vt:lpstr>
      <vt:lpstr>What does it mean financially?</vt:lpstr>
      <vt:lpstr>Best Practice for Online Reputation Management</vt:lpstr>
      <vt:lpstr>Best Practice for Online Reputation Management</vt:lpstr>
      <vt:lpstr>Can you manage this yourself? </vt:lpstr>
      <vt:lpstr>ORM is an investment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praphul</dc:creator>
  <cp:lastModifiedBy>praphul</cp:lastModifiedBy>
  <cp:revision>62</cp:revision>
  <dcterms:created xsi:type="dcterms:W3CDTF">2012-10-25T02:58:16Z</dcterms:created>
  <dcterms:modified xsi:type="dcterms:W3CDTF">2012-10-26T00:57:27Z</dcterms:modified>
</cp:coreProperties>
</file>