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63" r:id="rId4"/>
    <p:sldId id="272" r:id="rId5"/>
    <p:sldId id="273" r:id="rId6"/>
    <p:sldId id="264" r:id="rId7"/>
    <p:sldId id="274" r:id="rId8"/>
    <p:sldId id="275" r:id="rId9"/>
    <p:sldId id="276" r:id="rId10"/>
    <p:sldId id="277" r:id="rId11"/>
    <p:sldId id="265" r:id="rId12"/>
    <p:sldId id="266" r:id="rId13"/>
    <p:sldId id="271" r:id="rId14"/>
    <p:sldId id="262" r:id="rId15"/>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FFFFF"/>
    <a:srgbClr val="CC3300"/>
    <a:srgbClr val="414141"/>
    <a:srgbClr val="9DBB0E"/>
    <a:srgbClr val="FEF374"/>
    <a:srgbClr val="00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67" autoAdjust="0"/>
    <p:restoredTop sz="94660"/>
  </p:normalViewPr>
  <p:slideViewPr>
    <p:cSldViewPr>
      <p:cViewPr>
        <p:scale>
          <a:sx n="70" d="100"/>
          <a:sy n="70" d="100"/>
        </p:scale>
        <p:origin x="-222" y="-360"/>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2FCE79-1229-4DF7-B45F-3A56E493E5DC}" type="datetimeFigureOut">
              <a:rPr lang="en-IN" smtClean="0"/>
              <a:t>11-01-2013</a:t>
            </a:fld>
            <a:endParaRPr lang="en-IN"/>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4EBAFF-151D-4407-B7D6-745EE79EA6A6}" type="slidenum">
              <a:rPr lang="en-IN" smtClean="0"/>
              <a:t>‹#›</a:t>
            </a:fld>
            <a:endParaRPr lang="en-IN"/>
          </a:p>
        </p:txBody>
      </p:sp>
    </p:spTree>
    <p:extLst>
      <p:ext uri="{BB962C8B-B14F-4D97-AF65-F5344CB8AC3E}">
        <p14:creationId xmlns:p14="http://schemas.microsoft.com/office/powerpoint/2010/main" val="321763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D4EBAFF-151D-4407-B7D6-745EE79EA6A6}" type="slidenum">
              <a:rPr lang="en-IN" smtClean="0"/>
              <a:t>12</a:t>
            </a:fld>
            <a:endParaRPr lang="en-IN"/>
          </a:p>
        </p:txBody>
      </p:sp>
    </p:spTree>
    <p:extLst>
      <p:ext uri="{BB962C8B-B14F-4D97-AF65-F5344CB8AC3E}">
        <p14:creationId xmlns:p14="http://schemas.microsoft.com/office/powerpoint/2010/main" val="4056863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D4EBAFF-151D-4407-B7D6-745EE79EA6A6}" type="slidenum">
              <a:rPr lang="en-IN" smtClean="0"/>
              <a:t>13</a:t>
            </a:fld>
            <a:endParaRPr lang="en-IN"/>
          </a:p>
        </p:txBody>
      </p:sp>
    </p:spTree>
    <p:extLst>
      <p:ext uri="{BB962C8B-B14F-4D97-AF65-F5344CB8AC3E}">
        <p14:creationId xmlns:p14="http://schemas.microsoft.com/office/powerpoint/2010/main" val="40568633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90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218" r="2907"/>
          <a:stretch/>
        </p:blipFill>
        <p:spPr>
          <a:xfrm>
            <a:off x="200472" y="132984"/>
            <a:ext cx="9489504" cy="6176336"/>
          </a:xfrm>
          <a:prstGeom prst="rect">
            <a:avLst/>
          </a:prstGeom>
          <a:effectLst>
            <a:softEdge rad="635000"/>
          </a:effectLst>
        </p:spPr>
      </p:pic>
      <p:sp>
        <p:nvSpPr>
          <p:cNvPr id="9" name="Rectangle 8"/>
          <p:cNvSpPr/>
          <p:nvPr userDrawn="1"/>
        </p:nvSpPr>
        <p:spPr>
          <a:xfrm>
            <a:off x="-3696" y="4896544"/>
            <a:ext cx="9906000" cy="1961456"/>
          </a:xfrm>
          <a:prstGeom prst="rect">
            <a:avLst/>
          </a:prstGeom>
          <a:gradFill flip="none" rotWithShape="1">
            <a:gsLst>
              <a:gs pos="78000">
                <a:srgbClr val="414141">
                  <a:tint val="44500"/>
                  <a:satMod val="160000"/>
                  <a:alpha val="0"/>
                </a:srgbClr>
              </a:gs>
              <a:gs pos="100000">
                <a:srgbClr val="414141">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5-Point Star 10"/>
          <p:cNvSpPr/>
          <p:nvPr userDrawn="1"/>
        </p:nvSpPr>
        <p:spPr>
          <a:xfrm>
            <a:off x="4880992" y="2075210"/>
            <a:ext cx="120759" cy="120758"/>
          </a:xfrm>
          <a:prstGeom prst="star5">
            <a:avLst/>
          </a:prstGeom>
          <a:solidFill>
            <a:srgbClr val="FFFF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5-Point Star 11"/>
          <p:cNvSpPr/>
          <p:nvPr userDrawn="1"/>
        </p:nvSpPr>
        <p:spPr>
          <a:xfrm>
            <a:off x="5048265" y="2060849"/>
            <a:ext cx="135120" cy="135119"/>
          </a:xfrm>
          <a:prstGeom prst="star5">
            <a:avLst/>
          </a:prstGeom>
          <a:solidFill>
            <a:srgbClr val="FFFF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5-Point Star 12"/>
          <p:cNvSpPr/>
          <p:nvPr userDrawn="1"/>
        </p:nvSpPr>
        <p:spPr>
          <a:xfrm>
            <a:off x="5241032" y="1979947"/>
            <a:ext cx="216024" cy="216022"/>
          </a:xfrm>
          <a:prstGeom prst="star5">
            <a:avLst/>
          </a:prstGeom>
          <a:solidFill>
            <a:srgbClr val="FFFF00"/>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5-Point Star 13"/>
          <p:cNvSpPr/>
          <p:nvPr userDrawn="1"/>
        </p:nvSpPr>
        <p:spPr>
          <a:xfrm>
            <a:off x="5529064" y="1907940"/>
            <a:ext cx="288032" cy="288029"/>
          </a:xfrm>
          <a:prstGeom prst="star5">
            <a:avLst/>
          </a:prstGeom>
          <a:solidFill>
            <a:srgbClr val="FFFF00"/>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5-Point Star 14"/>
          <p:cNvSpPr/>
          <p:nvPr userDrawn="1"/>
        </p:nvSpPr>
        <p:spPr>
          <a:xfrm>
            <a:off x="5889104" y="1844828"/>
            <a:ext cx="360040" cy="360036"/>
          </a:xfrm>
          <a:prstGeom prst="star5">
            <a:avLst/>
          </a:prstGeom>
          <a:solidFill>
            <a:srgbClr val="FFFF00"/>
          </a:solidFill>
          <a:ln w="349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p:cNvSpPr/>
          <p:nvPr userDrawn="1"/>
        </p:nvSpPr>
        <p:spPr>
          <a:xfrm>
            <a:off x="-3696" y="5373216"/>
            <a:ext cx="9906000" cy="122413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ctrTitle"/>
          </p:nvPr>
        </p:nvSpPr>
        <p:spPr>
          <a:xfrm>
            <a:off x="709364" y="5589240"/>
            <a:ext cx="8420100" cy="540060"/>
          </a:xfrm>
        </p:spPr>
        <p:txBody>
          <a:bodyPr>
            <a:normAutofit/>
          </a:bodyPr>
          <a:lstStyle>
            <a:lvl1pPr algn="ctr">
              <a:defRPr lang="en-IN" sz="3500" b="1" kern="1200" dirty="0">
                <a:solidFill>
                  <a:schemeClr val="bg1">
                    <a:lumMod val="95000"/>
                  </a:schemeClr>
                </a:solidFill>
                <a:latin typeface="Century Gothic" pitchFamily="34" charset="0"/>
                <a:ea typeface="+mj-ea"/>
                <a:cs typeface="+mj-cs"/>
              </a:defRPr>
            </a:lvl1pPr>
          </a:lstStyle>
          <a:p>
            <a:r>
              <a:rPr lang="en-US" dirty="0" smtClean="0"/>
              <a:t>Click to edit Master title style</a:t>
            </a:r>
            <a:endParaRPr lang="en-IN" dirty="0"/>
          </a:p>
        </p:txBody>
      </p:sp>
      <p:sp>
        <p:nvSpPr>
          <p:cNvPr id="3" name="Subtitle 2"/>
          <p:cNvSpPr>
            <a:spLocks noGrp="1"/>
          </p:cNvSpPr>
          <p:nvPr>
            <p:ph type="subTitle" idx="1"/>
          </p:nvPr>
        </p:nvSpPr>
        <p:spPr>
          <a:xfrm>
            <a:off x="1125860" y="6021288"/>
            <a:ext cx="7643564" cy="440616"/>
          </a:xfrm>
        </p:spPr>
        <p:txBody>
          <a:bodyPr>
            <a:noAutofit/>
          </a:bodyPr>
          <a:lstStyle>
            <a:lvl1pPr marL="0" indent="0" algn="ctr">
              <a:buNone/>
              <a:defRPr lang="en-IN" sz="2000" b="0" i="1" kern="1200" dirty="0">
                <a:solidFill>
                  <a:srgbClr val="FFCC00"/>
                </a:solidFill>
                <a:latin typeface="Century Gothic" pitchFamily="34" charset="0"/>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IN" dirty="0"/>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pic>
        <p:nvPicPr>
          <p:cNvPr id="10" name="Picture 9"/>
          <p:cNvPicPr>
            <a:picLocks noChangeAspect="1"/>
          </p:cNvPicPr>
          <p:nvPr userDrawn="1"/>
        </p:nvPicPr>
        <p:blipFill rotWithShape="1">
          <a:blip r:embed="rId3" cstate="print">
            <a:grayscl/>
            <a:extLst>
              <a:ext uri="{28A0092B-C50C-407E-A947-70E740481C1C}">
                <a14:useLocalDpi xmlns:a14="http://schemas.microsoft.com/office/drawing/2010/main" val="0"/>
              </a:ext>
            </a:extLst>
          </a:blip>
          <a:srcRect l="1369" t="16628" b="10908"/>
          <a:stretch/>
        </p:blipFill>
        <p:spPr>
          <a:xfrm>
            <a:off x="4705905" y="2167822"/>
            <a:ext cx="2726438" cy="1925311"/>
          </a:xfrm>
          <a:prstGeom prst="rect">
            <a:avLst/>
          </a:prstGeom>
          <a:effectLst>
            <a:softEdge rad="63500"/>
          </a:effectLst>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92760" y="1673052"/>
            <a:ext cx="1944216" cy="1107876"/>
          </a:xfrm>
          <a:prstGeom prst="rect">
            <a:avLst/>
          </a:prstGeom>
          <a:solidFill>
            <a:srgbClr val="FFFFFF">
              <a:shade val="85000"/>
            </a:srgbClr>
          </a:solidFill>
          <a:ln w="666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4" name="Picture 23"/>
          <p:cNvPicPr>
            <a:picLocks noChangeAspect="1"/>
          </p:cNvPicPr>
          <p:nvPr userDrawn="1"/>
        </p:nvPicPr>
        <p:blipFill rotWithShape="1">
          <a:blip r:embed="rId5" cstate="print">
            <a:extLst>
              <a:ext uri="{28A0092B-C50C-407E-A947-70E740481C1C}">
                <a14:useLocalDpi xmlns:a14="http://schemas.microsoft.com/office/drawing/2010/main" val="0"/>
              </a:ext>
            </a:extLst>
          </a:blip>
          <a:srcRect b="21161"/>
          <a:stretch/>
        </p:blipFill>
        <p:spPr>
          <a:xfrm>
            <a:off x="4025654" y="2950246"/>
            <a:ext cx="1215378" cy="912177"/>
          </a:xfrm>
          <a:prstGeom prst="rect">
            <a:avLst/>
          </a:prstGeom>
          <a:effectLst>
            <a:outerShdw blurRad="76200" dir="13500000" sy="23000" kx="1200000" algn="br" rotWithShape="0">
              <a:prstClr val="black">
                <a:alpha val="20000"/>
              </a:prstClr>
            </a:outerShdw>
            <a:softEdge rad="31750"/>
          </a:effectLst>
        </p:spPr>
      </p:pic>
    </p:spTree>
    <p:extLst>
      <p:ext uri="{BB962C8B-B14F-4D97-AF65-F5344CB8AC3E}">
        <p14:creationId xmlns:p14="http://schemas.microsoft.com/office/powerpoint/2010/main" val="374603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IN"/>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38241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IN"/>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505647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7" name="Down Arrow 16"/>
          <p:cNvSpPr/>
          <p:nvPr userDrawn="1"/>
        </p:nvSpPr>
        <p:spPr>
          <a:xfrm rot="16200000">
            <a:off x="-318092" y="2321158"/>
            <a:ext cx="3735261" cy="2292400"/>
          </a:xfrm>
          <a:prstGeom prst="downArrow">
            <a:avLst>
              <a:gd name="adj1" fmla="val 81061"/>
              <a:gd name="adj2" fmla="val 82324"/>
            </a:avLst>
          </a:prstGeom>
          <a:gradFill flip="none" rotWithShape="1">
            <a:gsLst>
              <a:gs pos="0">
                <a:srgbClr val="9DBB0E">
                  <a:tint val="66000"/>
                  <a:satMod val="160000"/>
                </a:srgbClr>
              </a:gs>
              <a:gs pos="50000">
                <a:srgbClr val="9DBB0E">
                  <a:tint val="44500"/>
                  <a:satMod val="160000"/>
                </a:srgbClr>
              </a:gs>
              <a:gs pos="100000">
                <a:srgbClr val="9DBB0E">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userDrawn="1"/>
        </p:nvSpPr>
        <p:spPr>
          <a:xfrm>
            <a:off x="0" y="0"/>
            <a:ext cx="990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userDrawn="1"/>
        </p:nvSpPr>
        <p:spPr>
          <a:xfrm>
            <a:off x="-3696" y="4896544"/>
            <a:ext cx="9906000" cy="1961456"/>
          </a:xfrm>
          <a:prstGeom prst="rect">
            <a:avLst/>
          </a:prstGeom>
          <a:gradFill flip="none" rotWithShape="1">
            <a:gsLst>
              <a:gs pos="78000">
                <a:srgbClr val="414141">
                  <a:tint val="44500"/>
                  <a:satMod val="160000"/>
                  <a:alpha val="0"/>
                </a:srgbClr>
              </a:gs>
              <a:gs pos="100000">
                <a:srgbClr val="414141">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p:cNvSpPr/>
          <p:nvPr userDrawn="1"/>
        </p:nvSpPr>
        <p:spPr>
          <a:xfrm>
            <a:off x="-3696" y="5373216"/>
            <a:ext cx="9906000" cy="122413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sp>
        <p:nvSpPr>
          <p:cNvPr id="25" name="5-Point Star 24"/>
          <p:cNvSpPr/>
          <p:nvPr userDrawn="1"/>
        </p:nvSpPr>
        <p:spPr>
          <a:xfrm>
            <a:off x="5817096" y="5315566"/>
            <a:ext cx="120759" cy="120758"/>
          </a:xfrm>
          <a:prstGeom prst="star5">
            <a:avLst/>
          </a:prstGeom>
          <a:solidFill>
            <a:srgbClr val="FFFF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5-Point Star 25"/>
          <p:cNvSpPr/>
          <p:nvPr userDrawn="1"/>
        </p:nvSpPr>
        <p:spPr>
          <a:xfrm>
            <a:off x="5984369" y="5301205"/>
            <a:ext cx="135120" cy="135119"/>
          </a:xfrm>
          <a:prstGeom prst="star5">
            <a:avLst/>
          </a:prstGeom>
          <a:solidFill>
            <a:srgbClr val="FFFF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5-Point Star 26"/>
          <p:cNvSpPr/>
          <p:nvPr userDrawn="1"/>
        </p:nvSpPr>
        <p:spPr>
          <a:xfrm>
            <a:off x="6177136" y="5220303"/>
            <a:ext cx="216024" cy="216022"/>
          </a:xfrm>
          <a:prstGeom prst="star5">
            <a:avLst/>
          </a:prstGeom>
          <a:solidFill>
            <a:srgbClr val="FFFF00"/>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5-Point Star 27"/>
          <p:cNvSpPr/>
          <p:nvPr userDrawn="1"/>
        </p:nvSpPr>
        <p:spPr>
          <a:xfrm>
            <a:off x="6465168" y="5148296"/>
            <a:ext cx="288032" cy="288029"/>
          </a:xfrm>
          <a:prstGeom prst="star5">
            <a:avLst/>
          </a:prstGeom>
          <a:solidFill>
            <a:srgbClr val="FFFF00"/>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5-Point Star 28"/>
          <p:cNvSpPr/>
          <p:nvPr userDrawn="1"/>
        </p:nvSpPr>
        <p:spPr>
          <a:xfrm>
            <a:off x="6825208" y="5085184"/>
            <a:ext cx="360040" cy="360036"/>
          </a:xfrm>
          <a:prstGeom prst="star5">
            <a:avLst/>
          </a:prstGeom>
          <a:solidFill>
            <a:srgbClr val="FFFF00"/>
          </a:solidFill>
          <a:ln w="349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4530" b="14922"/>
          <a:stretch/>
        </p:blipFill>
        <p:spPr>
          <a:xfrm>
            <a:off x="0" y="188640"/>
            <a:ext cx="2520280" cy="1778000"/>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0944" y="2306975"/>
            <a:ext cx="2175792" cy="2778209"/>
          </a:xfrm>
          <a:prstGeom prst="rect">
            <a:avLst/>
          </a:prstGeom>
          <a:effectLst>
            <a:softEdge rad="63500"/>
          </a:effectLst>
        </p:spPr>
      </p:pic>
      <p:sp>
        <p:nvSpPr>
          <p:cNvPr id="14" name="Title Placeholder 1"/>
          <p:cNvSpPr>
            <a:spLocks noGrp="1"/>
          </p:cNvSpPr>
          <p:nvPr>
            <p:ph type="title" hasCustomPrompt="1"/>
          </p:nvPr>
        </p:nvSpPr>
        <p:spPr>
          <a:xfrm>
            <a:off x="2406822" y="1916832"/>
            <a:ext cx="6938666" cy="1224136"/>
          </a:xfrm>
          <a:prstGeom prst="rect">
            <a:avLst/>
          </a:prstGeom>
        </p:spPr>
        <p:txBody>
          <a:bodyPr vert="horz" lIns="91440" tIns="45720" rIns="91440" bIns="45720" rtlCol="0" anchor="ctr">
            <a:normAutofit/>
          </a:bodyPr>
          <a:lstStyle>
            <a:lvl1pPr>
              <a:defRPr b="1" baseline="0"/>
            </a:lvl1pPr>
          </a:lstStyle>
          <a:p>
            <a:r>
              <a:rPr lang="en-US" dirty="0" smtClean="0"/>
              <a:t>Please add your Posta, </a:t>
            </a:r>
            <a:br>
              <a:rPr lang="en-US" dirty="0" smtClean="0"/>
            </a:br>
            <a:r>
              <a:rPr lang="en-US" dirty="0" smtClean="0"/>
              <a:t>Address</a:t>
            </a:r>
            <a:endParaRPr lang="en-IN" dirty="0"/>
          </a:p>
        </p:txBody>
      </p:sp>
      <p:sp>
        <p:nvSpPr>
          <p:cNvPr id="8" name="Text Placeholder 7"/>
          <p:cNvSpPr>
            <a:spLocks noGrp="1"/>
          </p:cNvSpPr>
          <p:nvPr>
            <p:ph type="body" sz="quarter" idx="13" hasCustomPrompt="1"/>
          </p:nvPr>
        </p:nvSpPr>
        <p:spPr>
          <a:xfrm>
            <a:off x="2432720" y="3501008"/>
            <a:ext cx="6912768" cy="504056"/>
          </a:xfrm>
        </p:spPr>
        <p:txBody>
          <a:bodyPr>
            <a:normAutofit/>
          </a:bodyPr>
          <a:lstStyle>
            <a:lvl1pPr marL="0" indent="0">
              <a:buFontTx/>
              <a:buNone/>
              <a:defRPr lang="en-IN" sz="3000" b="1" kern="1200" baseline="0" dirty="0">
                <a:solidFill>
                  <a:schemeClr val="tx1"/>
                </a:solidFill>
                <a:latin typeface="Century Gothic" pitchFamily="34" charset="0"/>
                <a:ea typeface="+mj-ea"/>
                <a:cs typeface="+mj-cs"/>
              </a:defRPr>
            </a:lvl1pPr>
          </a:lstStyle>
          <a:p>
            <a:pPr lvl="0"/>
            <a:r>
              <a:rPr lang="en-US" dirty="0" smtClean="0"/>
              <a:t>Enter</a:t>
            </a:r>
            <a:r>
              <a:rPr lang="en-US" baseline="0" dirty="0" smtClean="0"/>
              <a:t> your phone#</a:t>
            </a:r>
            <a:endParaRPr lang="en-IN" dirty="0"/>
          </a:p>
        </p:txBody>
      </p:sp>
      <p:sp>
        <p:nvSpPr>
          <p:cNvPr id="11" name="Text Placeholder 10"/>
          <p:cNvSpPr>
            <a:spLocks noGrp="1"/>
          </p:cNvSpPr>
          <p:nvPr>
            <p:ph type="body" sz="quarter" idx="14" hasCustomPrompt="1"/>
          </p:nvPr>
        </p:nvSpPr>
        <p:spPr>
          <a:xfrm>
            <a:off x="2431727" y="4220442"/>
            <a:ext cx="6985769" cy="504702"/>
          </a:xfrm>
        </p:spPr>
        <p:txBody>
          <a:bodyPr>
            <a:noAutofit/>
          </a:bodyPr>
          <a:lstStyle>
            <a:lvl1pPr marL="0" indent="0">
              <a:buFontTx/>
              <a:buNone/>
              <a:defRPr lang="en-IN" sz="3000" b="1" kern="1200" baseline="0" dirty="0">
                <a:solidFill>
                  <a:schemeClr val="tx1"/>
                </a:solidFill>
                <a:latin typeface="Century Gothic" pitchFamily="34" charset="0"/>
                <a:ea typeface="+mj-ea"/>
                <a:cs typeface="+mj-cs"/>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smtClean="0"/>
              <a:t>your@email</a:t>
            </a:r>
            <a:r>
              <a:rPr lang="en-US" baseline="0" dirty="0" smtClean="0"/>
              <a:t>.ID</a:t>
            </a:r>
            <a:endParaRPr lang="en-IN" dirty="0"/>
          </a:p>
        </p:txBody>
      </p:sp>
    </p:spTree>
    <p:extLst>
      <p:ext uri="{BB962C8B-B14F-4D97-AF65-F5344CB8AC3E}">
        <p14:creationId xmlns:p14="http://schemas.microsoft.com/office/powerpoint/2010/main" val="123129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IN"/>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16204364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IN"/>
          </a:p>
        </p:txBody>
      </p:sp>
      <p:sp>
        <p:nvSpPr>
          <p:cNvPr id="6" name="Slide Number Placeholder 5"/>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356241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IN"/>
          </a:p>
        </p:txBody>
      </p:sp>
      <p:sp>
        <p:nvSpPr>
          <p:cNvPr id="7" name="Slide Number Placeholder 6"/>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160312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8" name="Footer Placeholder 7"/>
          <p:cNvSpPr>
            <a:spLocks noGrp="1"/>
          </p:cNvSpPr>
          <p:nvPr>
            <p:ph type="ftr" sz="quarter" idx="11"/>
          </p:nvPr>
        </p:nvSpPr>
        <p:spPr>
          <a:xfrm>
            <a:off x="3384550" y="6356351"/>
            <a:ext cx="3136900" cy="365125"/>
          </a:xfrm>
          <a:prstGeom prst="rect">
            <a:avLst/>
          </a:prstGeom>
        </p:spPr>
        <p:txBody>
          <a:bodyPr/>
          <a:lstStyle/>
          <a:p>
            <a:endParaRPr lang="en-IN"/>
          </a:p>
        </p:txBody>
      </p:sp>
      <p:sp>
        <p:nvSpPr>
          <p:cNvPr id="9" name="Slide Number Placeholder 8"/>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2710441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4" name="Footer Placeholder 3"/>
          <p:cNvSpPr>
            <a:spLocks noGrp="1"/>
          </p:cNvSpPr>
          <p:nvPr>
            <p:ph type="ftr" sz="quarter" idx="11"/>
          </p:nvPr>
        </p:nvSpPr>
        <p:spPr>
          <a:xfrm>
            <a:off x="3384550" y="6356351"/>
            <a:ext cx="3136900" cy="365125"/>
          </a:xfrm>
          <a:prstGeom prst="rect">
            <a:avLst/>
          </a:prstGeom>
        </p:spPr>
        <p:txBody>
          <a:bodyPr/>
          <a:lstStyle/>
          <a:p>
            <a:endParaRPr lang="en-IN"/>
          </a:p>
        </p:txBody>
      </p:sp>
      <p:sp>
        <p:nvSpPr>
          <p:cNvPr id="5" name="Slide Number Placeholder 4"/>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2093353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3" name="Footer Placeholder 2"/>
          <p:cNvSpPr>
            <a:spLocks noGrp="1"/>
          </p:cNvSpPr>
          <p:nvPr>
            <p:ph type="ftr" sz="quarter" idx="11"/>
          </p:nvPr>
        </p:nvSpPr>
        <p:spPr>
          <a:xfrm>
            <a:off x="3384550" y="6356351"/>
            <a:ext cx="3136900" cy="365125"/>
          </a:xfrm>
          <a:prstGeom prst="rect">
            <a:avLst/>
          </a:prstGeom>
        </p:spPr>
        <p:txBody>
          <a:bodyPr/>
          <a:lstStyle/>
          <a:p>
            <a:endParaRPr lang="en-IN"/>
          </a:p>
        </p:txBody>
      </p:sp>
      <p:sp>
        <p:nvSpPr>
          <p:cNvPr id="4" name="Slide Number Placeholder 3"/>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1097216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IN"/>
          </a:p>
        </p:txBody>
      </p:sp>
      <p:sp>
        <p:nvSpPr>
          <p:cNvPr id="7" name="Slide Number Placeholder 6"/>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2835020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E332E271-2F3F-4CFC-A08B-3C0BBE7A7B03}" type="datetimeFigureOut">
              <a:rPr lang="en-IN" smtClean="0"/>
              <a:t>11-01-2013</a:t>
            </a:fld>
            <a:endParaRPr lang="en-IN"/>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IN"/>
          </a:p>
        </p:txBody>
      </p:sp>
      <p:sp>
        <p:nvSpPr>
          <p:cNvPr id="7" name="Slide Number Placeholder 6"/>
          <p:cNvSpPr>
            <a:spLocks noGrp="1"/>
          </p:cNvSpPr>
          <p:nvPr>
            <p:ph type="sldNum" sz="quarter" idx="12"/>
          </p:nvPr>
        </p:nvSpPr>
        <p:spPr/>
        <p:txBody>
          <a:bodyPr/>
          <a:lstStyle/>
          <a:p>
            <a:fld id="{E4993544-7BA4-4F4B-A504-EB47F0FEE71C}" type="slidenum">
              <a:rPr lang="en-IN" smtClean="0"/>
              <a:t>‹#›</a:t>
            </a:fld>
            <a:endParaRPr lang="en-IN"/>
          </a:p>
        </p:txBody>
      </p:sp>
    </p:spTree>
    <p:extLst>
      <p:ext uri="{BB962C8B-B14F-4D97-AF65-F5344CB8AC3E}">
        <p14:creationId xmlns:p14="http://schemas.microsoft.com/office/powerpoint/2010/main" val="892382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1" y="134188"/>
            <a:ext cx="263965" cy="864095"/>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Placeholder 1"/>
          <p:cNvSpPr>
            <a:spLocks noGrp="1"/>
          </p:cNvSpPr>
          <p:nvPr>
            <p:ph type="title"/>
          </p:nvPr>
        </p:nvSpPr>
        <p:spPr>
          <a:xfrm>
            <a:off x="196214" y="116630"/>
            <a:ext cx="9437306" cy="864095"/>
          </a:xfrm>
          <a:prstGeom prst="rect">
            <a:avLst/>
          </a:prstGeom>
        </p:spPr>
        <p:txBody>
          <a:bodyPr vert="horz" lIns="91440" tIns="45720" rIns="91440" bIns="45720" rtlCol="0" anchor="ctr">
            <a:normAutofit/>
          </a:bodyPr>
          <a:lstStyle/>
          <a:p>
            <a:r>
              <a:rPr lang="en-US" dirty="0" smtClean="0"/>
              <a:t>Click to edit Master title style</a:t>
            </a:r>
            <a:endParaRPr lang="en-IN" dirty="0"/>
          </a:p>
        </p:txBody>
      </p:sp>
      <p:sp>
        <p:nvSpPr>
          <p:cNvPr id="3" name="Text Placeholder 2"/>
          <p:cNvSpPr>
            <a:spLocks noGrp="1"/>
          </p:cNvSpPr>
          <p:nvPr>
            <p:ph type="body" idx="1"/>
          </p:nvPr>
        </p:nvSpPr>
        <p:spPr>
          <a:xfrm>
            <a:off x="344488" y="1052736"/>
            <a:ext cx="9289032" cy="51845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Slide Number Placeholder 5"/>
          <p:cNvSpPr>
            <a:spLocks noGrp="1"/>
          </p:cNvSpPr>
          <p:nvPr>
            <p:ph type="sldNum" sz="quarter" idx="4"/>
          </p:nvPr>
        </p:nvSpPr>
        <p:spPr>
          <a:xfrm>
            <a:off x="9352284" y="6597352"/>
            <a:ext cx="497260" cy="288032"/>
          </a:xfrm>
          <a:prstGeom prst="rect">
            <a:avLst/>
          </a:prstGeom>
        </p:spPr>
        <p:txBody>
          <a:bodyPr vert="horz" lIns="91440" tIns="45720" rIns="91440" bIns="45720" rtlCol="0" anchor="ctr"/>
          <a:lstStyle>
            <a:lvl1pPr algn="ctr">
              <a:defRPr sz="1000">
                <a:solidFill>
                  <a:schemeClr val="tx1">
                    <a:tint val="75000"/>
                  </a:schemeClr>
                </a:solidFill>
                <a:latin typeface="Arial" pitchFamily="34" charset="0"/>
                <a:cs typeface="Arial" pitchFamily="34" charset="0"/>
              </a:defRPr>
            </a:lvl1pPr>
          </a:lstStyle>
          <a:p>
            <a:fld id="{E4993544-7BA4-4F4B-A504-EB47F0FEE71C}" type="slidenum">
              <a:rPr lang="en-IN" smtClean="0"/>
              <a:pPr/>
              <a:t>‹#›</a:t>
            </a:fld>
            <a:endParaRPr lang="en-IN"/>
          </a:p>
        </p:txBody>
      </p:sp>
    </p:spTree>
    <p:extLst>
      <p:ext uri="{BB962C8B-B14F-4D97-AF65-F5344CB8AC3E}">
        <p14:creationId xmlns:p14="http://schemas.microsoft.com/office/powerpoint/2010/main" val="1376909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spcBef>
          <a:spcPct val="0"/>
        </a:spcBef>
        <a:buNone/>
        <a:defRPr lang="en-IN" sz="3000" b="1" kern="1200" dirty="0">
          <a:solidFill>
            <a:schemeClr val="tx1"/>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GB" dirty="0"/>
              <a:t>Online Reputation Management</a:t>
            </a:r>
            <a:endParaRPr lang="en-IN" dirty="0"/>
          </a:p>
        </p:txBody>
      </p:sp>
      <p:sp>
        <p:nvSpPr>
          <p:cNvPr id="5" name="Subtitle 4"/>
          <p:cNvSpPr>
            <a:spLocks noGrp="1"/>
          </p:cNvSpPr>
          <p:nvPr>
            <p:ph type="subTitle" idx="1"/>
          </p:nvPr>
        </p:nvSpPr>
        <p:spPr>
          <a:xfrm>
            <a:off x="1125860" y="6084728"/>
            <a:ext cx="7643564" cy="440616"/>
          </a:xfrm>
        </p:spPr>
        <p:txBody>
          <a:bodyPr>
            <a:normAutofit/>
          </a:bodyPr>
          <a:lstStyle/>
          <a:p>
            <a:r>
              <a:rPr lang="en-NZ" dirty="0"/>
              <a:t>What your restaurant needs to know </a:t>
            </a:r>
            <a:r>
              <a:rPr lang="en-NZ" dirty="0" smtClean="0"/>
              <a:t>about</a:t>
            </a:r>
            <a:endParaRPr lang="en-IN" dirty="0"/>
          </a:p>
        </p:txBody>
      </p:sp>
    </p:spTree>
    <p:extLst>
      <p:ext uri="{BB962C8B-B14F-4D97-AF65-F5344CB8AC3E}">
        <p14:creationId xmlns:p14="http://schemas.microsoft.com/office/powerpoint/2010/main" val="1009329490"/>
      </p:ext>
    </p:extLst>
  </p:cSld>
  <p:clrMapOvr>
    <a:masterClrMapping/>
  </p:clrMapOvr>
  <mc:AlternateContent xmlns:mc="http://schemas.openxmlformats.org/markup-compatibility/2006">
    <mc:Choice xmlns:p14="http://schemas.microsoft.com/office/powerpoint/2010/main" Requires="p14">
      <p:transition spd="slow" p14:dur="800" advTm="7962">
        <p14:flythrough/>
      </p:transition>
    </mc:Choice>
    <mc:Fallback>
      <p:transition spd="slow" advTm="7962">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404935"/>
            <a:ext cx="9906000" cy="5453065"/>
          </a:xfrm>
          <a:prstGeom prst="rect">
            <a:avLst/>
          </a:prstGeom>
          <a:solidFill>
            <a:srgbClr val="FFFFFF">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NZ" dirty="0" smtClean="0"/>
              <a:t>Important </a:t>
            </a:r>
            <a:r>
              <a:rPr lang="en-NZ" dirty="0"/>
              <a:t>to the viability of your restaurant</a:t>
            </a:r>
            <a:endParaRPr lang="en-IN"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4528" y="715738"/>
            <a:ext cx="8496944" cy="6457678"/>
          </a:xfrm>
          <a:prstGeom prst="rect">
            <a:avLst/>
          </a:prstGeom>
          <a:effectLst>
            <a:softEdge rad="635000"/>
          </a:effectLst>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8944" y="3501008"/>
            <a:ext cx="648072" cy="648072"/>
          </a:xfrm>
          <a:prstGeom prst="rect">
            <a:avLst/>
          </a:prstGeom>
        </p:spPr>
      </p:pic>
    </p:spTree>
    <p:extLst>
      <p:ext uri="{BB962C8B-B14F-4D97-AF65-F5344CB8AC3E}">
        <p14:creationId xmlns:p14="http://schemas.microsoft.com/office/powerpoint/2010/main" val="353594364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ppt_w</p:attrName>
                                        </p:attrNameLst>
                                      </p:cBhvr>
                                      <p:tavLst>
                                        <p:tav tm="0">
                                          <p:val>
                                            <p:fltVal val="0"/>
                                          </p:val>
                                        </p:tav>
                                        <p:tav tm="100000">
                                          <p:val>
                                            <p:strVal val="#ppt_w"/>
                                          </p:val>
                                        </p:tav>
                                      </p:tavLst>
                                    </p:anim>
                                    <p:anim calcmode="lin" valueType="num">
                                      <p:cBhvr>
                                        <p:cTn id="17" dur="1000" fill="hold"/>
                                        <p:tgtEl>
                                          <p:spTgt spid="16"/>
                                        </p:tgtEl>
                                        <p:attrNameLst>
                                          <p:attrName>ppt_h</p:attrName>
                                        </p:attrNameLst>
                                      </p:cBhvr>
                                      <p:tavLst>
                                        <p:tav tm="0">
                                          <p:val>
                                            <p:fltVal val="0"/>
                                          </p:val>
                                        </p:tav>
                                        <p:tav tm="100000">
                                          <p:val>
                                            <p:strVal val="#ppt_h"/>
                                          </p:val>
                                        </p:tav>
                                      </p:tavLst>
                                    </p:anim>
                                    <p:anim calcmode="lin" valueType="num">
                                      <p:cBhvr>
                                        <p:cTn id="18" dur="1000" fill="hold"/>
                                        <p:tgtEl>
                                          <p:spTgt spid="16"/>
                                        </p:tgtEl>
                                        <p:attrNameLst>
                                          <p:attrName>style.rotation</p:attrName>
                                        </p:attrNameLst>
                                      </p:cBhvr>
                                      <p:tavLst>
                                        <p:tav tm="0">
                                          <p:val>
                                            <p:fltVal val="90"/>
                                          </p:val>
                                        </p:tav>
                                        <p:tav tm="100000">
                                          <p:val>
                                            <p:fltVal val="0"/>
                                          </p:val>
                                        </p:tav>
                                      </p:tavLst>
                                    </p:anim>
                                    <p:animEffect transition="in" filter="fade">
                                      <p:cBhvr>
                                        <p:cTn id="1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Popular Restaurant Review </a:t>
            </a:r>
            <a:r>
              <a:rPr lang="en-NZ" dirty="0" smtClean="0"/>
              <a:t>Sites</a:t>
            </a:r>
            <a:endParaRPr lang="en-IN" dirty="0"/>
          </a:p>
        </p:txBody>
      </p:sp>
      <p:sp>
        <p:nvSpPr>
          <p:cNvPr id="3" name="Rectangle 2"/>
          <p:cNvSpPr/>
          <p:nvPr/>
        </p:nvSpPr>
        <p:spPr>
          <a:xfrm rot="21370500">
            <a:off x="6340717" y="3474716"/>
            <a:ext cx="2234580" cy="6829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702" b="9234"/>
          <a:stretch/>
        </p:blipFill>
        <p:spPr bwMode="auto">
          <a:xfrm>
            <a:off x="5826186" y="1378210"/>
            <a:ext cx="3591310" cy="2021858"/>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22"/>
          <p:cNvSpPr/>
          <p:nvPr/>
        </p:nvSpPr>
        <p:spPr>
          <a:xfrm rot="21240653">
            <a:off x="6502696" y="1069407"/>
            <a:ext cx="1241174" cy="369332"/>
          </a:xfrm>
          <a:prstGeom prst="rect">
            <a:avLst/>
          </a:prstGeom>
        </p:spPr>
        <p:txBody>
          <a:bodyPr wrap="none">
            <a:spAutoFit/>
          </a:bodyPr>
          <a:lstStyle/>
          <a:p>
            <a:r>
              <a:rPr lang="en-NZ" dirty="0" err="1" smtClean="0">
                <a:solidFill>
                  <a:srgbClr val="800000"/>
                </a:solidFill>
              </a:rPr>
              <a:t>TripAdvisor</a:t>
            </a:r>
            <a:endParaRPr lang="en-IN" dirty="0">
              <a:solidFill>
                <a:srgbClr val="800000"/>
              </a:solidFill>
            </a:endParaRPr>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860" b="8334"/>
          <a:stretch/>
        </p:blipFill>
        <p:spPr bwMode="auto">
          <a:xfrm>
            <a:off x="4184816" y="1917807"/>
            <a:ext cx="3282740" cy="1924807"/>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523" b="9578"/>
          <a:stretch/>
        </p:blipFill>
        <p:spPr bwMode="auto">
          <a:xfrm>
            <a:off x="2862573" y="2805992"/>
            <a:ext cx="3098539" cy="1930079"/>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026" b="8334"/>
          <a:stretch/>
        </p:blipFill>
        <p:spPr bwMode="auto">
          <a:xfrm>
            <a:off x="1568624" y="3737240"/>
            <a:ext cx="2994130" cy="1924008"/>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3193" b="8333"/>
          <a:stretch/>
        </p:blipFill>
        <p:spPr bwMode="auto">
          <a:xfrm>
            <a:off x="128464" y="4509120"/>
            <a:ext cx="2894112" cy="1920409"/>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p:nvSpPr>
        <p:spPr>
          <a:xfrm rot="21252788">
            <a:off x="4682107" y="1657169"/>
            <a:ext cx="581378" cy="369332"/>
          </a:xfrm>
          <a:prstGeom prst="rect">
            <a:avLst/>
          </a:prstGeom>
        </p:spPr>
        <p:txBody>
          <a:bodyPr wrap="none">
            <a:spAutoFit/>
          </a:bodyPr>
          <a:lstStyle/>
          <a:p>
            <a:r>
              <a:rPr lang="en-NZ" dirty="0">
                <a:solidFill>
                  <a:srgbClr val="800000"/>
                </a:solidFill>
              </a:rPr>
              <a:t>Yelp</a:t>
            </a:r>
            <a:endParaRPr lang="en-IN" dirty="0">
              <a:solidFill>
                <a:srgbClr val="800000"/>
              </a:solidFill>
            </a:endParaRPr>
          </a:p>
        </p:txBody>
      </p:sp>
      <p:sp>
        <p:nvSpPr>
          <p:cNvPr id="26" name="Rectangle 25"/>
          <p:cNvSpPr/>
          <p:nvPr/>
        </p:nvSpPr>
        <p:spPr>
          <a:xfrm rot="21349326">
            <a:off x="3252078" y="2575564"/>
            <a:ext cx="704808" cy="369332"/>
          </a:xfrm>
          <a:prstGeom prst="rect">
            <a:avLst/>
          </a:prstGeom>
        </p:spPr>
        <p:txBody>
          <a:bodyPr wrap="none">
            <a:spAutoFit/>
          </a:bodyPr>
          <a:lstStyle/>
          <a:p>
            <a:r>
              <a:rPr lang="en-NZ" dirty="0">
                <a:solidFill>
                  <a:srgbClr val="800000"/>
                </a:solidFill>
              </a:rPr>
              <a:t>Zagat</a:t>
            </a:r>
            <a:endParaRPr lang="en-IN" dirty="0">
              <a:solidFill>
                <a:srgbClr val="800000"/>
              </a:solidFill>
            </a:endParaRPr>
          </a:p>
        </p:txBody>
      </p:sp>
      <p:sp>
        <p:nvSpPr>
          <p:cNvPr id="27" name="Rectangle 26"/>
          <p:cNvSpPr/>
          <p:nvPr/>
        </p:nvSpPr>
        <p:spPr>
          <a:xfrm rot="21248895">
            <a:off x="1871402" y="3435897"/>
            <a:ext cx="1566711" cy="369332"/>
          </a:xfrm>
          <a:prstGeom prst="rect">
            <a:avLst/>
          </a:prstGeom>
        </p:spPr>
        <p:txBody>
          <a:bodyPr wrap="none">
            <a:spAutoFit/>
          </a:bodyPr>
          <a:lstStyle/>
          <a:p>
            <a:r>
              <a:rPr lang="en-NZ" dirty="0">
                <a:solidFill>
                  <a:srgbClr val="800000"/>
                </a:solidFill>
              </a:rPr>
              <a:t>Google + Local</a:t>
            </a:r>
            <a:endParaRPr lang="en-IN" dirty="0">
              <a:solidFill>
                <a:srgbClr val="800000"/>
              </a:solidFill>
            </a:endParaRPr>
          </a:p>
        </p:txBody>
      </p:sp>
      <p:sp>
        <p:nvSpPr>
          <p:cNvPr id="28" name="Rectangle 27"/>
          <p:cNvSpPr/>
          <p:nvPr/>
        </p:nvSpPr>
        <p:spPr>
          <a:xfrm rot="21215242">
            <a:off x="507876" y="4214590"/>
            <a:ext cx="1260089" cy="369332"/>
          </a:xfrm>
          <a:prstGeom prst="rect">
            <a:avLst/>
          </a:prstGeom>
        </p:spPr>
        <p:txBody>
          <a:bodyPr wrap="none">
            <a:spAutoFit/>
          </a:bodyPr>
          <a:lstStyle/>
          <a:p>
            <a:r>
              <a:rPr lang="en-NZ" dirty="0">
                <a:solidFill>
                  <a:srgbClr val="800000"/>
                </a:solidFill>
              </a:rPr>
              <a:t>Foursquare</a:t>
            </a:r>
            <a:endParaRPr lang="en-IN" dirty="0">
              <a:solidFill>
                <a:srgbClr val="800000"/>
              </a:solidFill>
            </a:endParaRPr>
          </a:p>
        </p:txBody>
      </p:sp>
    </p:spTree>
    <p:extLst>
      <p:ext uri="{BB962C8B-B14F-4D97-AF65-F5344CB8AC3E}">
        <p14:creationId xmlns:p14="http://schemas.microsoft.com/office/powerpoint/2010/main" val="146227798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1000"/>
                                        <p:tgtEl>
                                          <p:spTgt spid="1026"/>
                                        </p:tgtEl>
                                        <p:attrNameLst>
                                          <p:attrName>ppt_x</p:attrName>
                                        </p:attrNameLst>
                                      </p:cBhvr>
                                      <p:tavLst>
                                        <p:tav tm="0">
                                          <p:val>
                                            <p:strVal val="#ppt_x+#ppt_w*1.125000"/>
                                          </p:val>
                                        </p:tav>
                                        <p:tav tm="100000">
                                          <p:val>
                                            <p:strVal val="#ppt_x"/>
                                          </p:val>
                                        </p:tav>
                                      </p:tavLst>
                                    </p:anim>
                                    <p:animEffect transition="in" filter="wipe(left)">
                                      <p:cBhvr>
                                        <p:cTn id="8" dur="1000"/>
                                        <p:tgtEl>
                                          <p:spTgt spid="1026"/>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500"/>
                            </p:stCondLst>
                            <p:childTnLst>
                              <p:par>
                                <p:cTn id="14" presetID="12" presetClass="entr" presetSubtype="2" fill="hold" nodeType="afterEffect">
                                  <p:stCondLst>
                                    <p:cond delay="0"/>
                                  </p:stCondLst>
                                  <p:childTnLst>
                                    <p:set>
                                      <p:cBhvr>
                                        <p:cTn id="15" dur="1" fill="hold">
                                          <p:stCondLst>
                                            <p:cond delay="0"/>
                                          </p:stCondLst>
                                        </p:cTn>
                                        <p:tgtEl>
                                          <p:spTgt spid="1027"/>
                                        </p:tgtEl>
                                        <p:attrNameLst>
                                          <p:attrName>style.visibility</p:attrName>
                                        </p:attrNameLst>
                                      </p:cBhvr>
                                      <p:to>
                                        <p:strVal val="visible"/>
                                      </p:to>
                                    </p:set>
                                    <p:anim calcmode="lin" valueType="num">
                                      <p:cBhvr additive="base">
                                        <p:cTn id="16" dur="1000"/>
                                        <p:tgtEl>
                                          <p:spTgt spid="1027"/>
                                        </p:tgtEl>
                                        <p:attrNameLst>
                                          <p:attrName>ppt_x</p:attrName>
                                        </p:attrNameLst>
                                      </p:cBhvr>
                                      <p:tavLst>
                                        <p:tav tm="0">
                                          <p:val>
                                            <p:strVal val="#ppt_x+#ppt_w*1.125000"/>
                                          </p:val>
                                        </p:tav>
                                        <p:tav tm="100000">
                                          <p:val>
                                            <p:strVal val="#ppt_x"/>
                                          </p:val>
                                        </p:tav>
                                      </p:tavLst>
                                    </p:anim>
                                    <p:animEffect transition="in" filter="wipe(left)">
                                      <p:cBhvr>
                                        <p:cTn id="17" dur="1000"/>
                                        <p:tgtEl>
                                          <p:spTgt spid="1027"/>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3000"/>
                            </p:stCondLst>
                            <p:childTnLst>
                              <p:par>
                                <p:cTn id="23" presetID="12" presetClass="entr" presetSubtype="2" fill="hold" nodeType="after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1000"/>
                                        <p:tgtEl>
                                          <p:spTgt spid="1028"/>
                                        </p:tgtEl>
                                        <p:attrNameLst>
                                          <p:attrName>ppt_x</p:attrName>
                                        </p:attrNameLst>
                                      </p:cBhvr>
                                      <p:tavLst>
                                        <p:tav tm="0">
                                          <p:val>
                                            <p:strVal val="#ppt_x+#ppt_w*1.125000"/>
                                          </p:val>
                                        </p:tav>
                                        <p:tav tm="100000">
                                          <p:val>
                                            <p:strVal val="#ppt_x"/>
                                          </p:val>
                                        </p:tav>
                                      </p:tavLst>
                                    </p:anim>
                                    <p:animEffect transition="in" filter="wipe(left)">
                                      <p:cBhvr>
                                        <p:cTn id="26" dur="1000"/>
                                        <p:tgtEl>
                                          <p:spTgt spid="1028"/>
                                        </p:tgtEl>
                                      </p:cBhvr>
                                    </p:animEffect>
                                  </p:childTnLst>
                                </p:cTn>
                              </p:par>
                            </p:childTnLst>
                          </p:cTn>
                        </p:par>
                        <p:par>
                          <p:cTn id="27" fill="hold">
                            <p:stCondLst>
                              <p:cond delay="4000"/>
                            </p:stCondLst>
                            <p:childTnLst>
                              <p:par>
                                <p:cTn id="28" presetID="10"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par>
                          <p:cTn id="31" fill="hold">
                            <p:stCondLst>
                              <p:cond delay="4500"/>
                            </p:stCondLst>
                            <p:childTnLst>
                              <p:par>
                                <p:cTn id="32" presetID="12" presetClass="entr" presetSubtype="2" fill="hold" nodeType="afterEffect">
                                  <p:stCondLst>
                                    <p:cond delay="0"/>
                                  </p:stCondLst>
                                  <p:childTnLst>
                                    <p:set>
                                      <p:cBhvr>
                                        <p:cTn id="33" dur="1" fill="hold">
                                          <p:stCondLst>
                                            <p:cond delay="0"/>
                                          </p:stCondLst>
                                        </p:cTn>
                                        <p:tgtEl>
                                          <p:spTgt spid="1029"/>
                                        </p:tgtEl>
                                        <p:attrNameLst>
                                          <p:attrName>style.visibility</p:attrName>
                                        </p:attrNameLst>
                                      </p:cBhvr>
                                      <p:to>
                                        <p:strVal val="visible"/>
                                      </p:to>
                                    </p:set>
                                    <p:anim calcmode="lin" valueType="num">
                                      <p:cBhvr additive="base">
                                        <p:cTn id="34" dur="1000"/>
                                        <p:tgtEl>
                                          <p:spTgt spid="1029"/>
                                        </p:tgtEl>
                                        <p:attrNameLst>
                                          <p:attrName>ppt_x</p:attrName>
                                        </p:attrNameLst>
                                      </p:cBhvr>
                                      <p:tavLst>
                                        <p:tav tm="0">
                                          <p:val>
                                            <p:strVal val="#ppt_x+#ppt_w*1.125000"/>
                                          </p:val>
                                        </p:tav>
                                        <p:tav tm="100000">
                                          <p:val>
                                            <p:strVal val="#ppt_x"/>
                                          </p:val>
                                        </p:tav>
                                      </p:tavLst>
                                    </p:anim>
                                    <p:animEffect transition="in" filter="wipe(left)">
                                      <p:cBhvr>
                                        <p:cTn id="35" dur="1000"/>
                                        <p:tgtEl>
                                          <p:spTgt spid="1029"/>
                                        </p:tgtEl>
                                      </p:cBhvr>
                                    </p:animEffect>
                                  </p:childTnLst>
                                </p:cTn>
                              </p:par>
                            </p:childTnLst>
                          </p:cTn>
                        </p:par>
                        <p:par>
                          <p:cTn id="36" fill="hold">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6000"/>
                            </p:stCondLst>
                            <p:childTnLst>
                              <p:par>
                                <p:cTn id="41" presetID="12" presetClass="entr" presetSubtype="2" fill="hold" nodeType="afterEffect">
                                  <p:stCondLst>
                                    <p:cond delay="0"/>
                                  </p:stCondLst>
                                  <p:childTnLst>
                                    <p:set>
                                      <p:cBhvr>
                                        <p:cTn id="42" dur="1" fill="hold">
                                          <p:stCondLst>
                                            <p:cond delay="0"/>
                                          </p:stCondLst>
                                        </p:cTn>
                                        <p:tgtEl>
                                          <p:spTgt spid="1030"/>
                                        </p:tgtEl>
                                        <p:attrNameLst>
                                          <p:attrName>style.visibility</p:attrName>
                                        </p:attrNameLst>
                                      </p:cBhvr>
                                      <p:to>
                                        <p:strVal val="visible"/>
                                      </p:to>
                                    </p:set>
                                    <p:anim calcmode="lin" valueType="num">
                                      <p:cBhvr additive="base">
                                        <p:cTn id="43" dur="1000"/>
                                        <p:tgtEl>
                                          <p:spTgt spid="1030"/>
                                        </p:tgtEl>
                                        <p:attrNameLst>
                                          <p:attrName>ppt_x</p:attrName>
                                        </p:attrNameLst>
                                      </p:cBhvr>
                                      <p:tavLst>
                                        <p:tav tm="0">
                                          <p:val>
                                            <p:strVal val="#ppt_x+#ppt_w*1.125000"/>
                                          </p:val>
                                        </p:tav>
                                        <p:tav tm="100000">
                                          <p:val>
                                            <p:strVal val="#ppt_x"/>
                                          </p:val>
                                        </p:tav>
                                      </p:tavLst>
                                    </p:anim>
                                    <p:animEffect transition="in" filter="wipe(left)">
                                      <p:cBhvr>
                                        <p:cTn id="44" dur="1000"/>
                                        <p:tgtEl>
                                          <p:spTgt spid="1030"/>
                                        </p:tgtEl>
                                      </p:cBhvr>
                                    </p:animEffect>
                                  </p:childTnLst>
                                </p:cTn>
                              </p:par>
                            </p:childTnLst>
                          </p:cTn>
                        </p:par>
                        <p:par>
                          <p:cTn id="45" fill="hold">
                            <p:stCondLst>
                              <p:cond delay="7000"/>
                            </p:stCondLst>
                            <p:childTnLst>
                              <p:par>
                                <p:cTn id="46" presetID="10" presetClass="entr" presetSubtype="0"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631" y="1156799"/>
            <a:ext cx="6415720" cy="2776257"/>
          </a:xfrm>
          <a:prstGeom prst="rect">
            <a:avLst/>
          </a:prstGeom>
        </p:spPr>
      </p:pic>
      <p:sp>
        <p:nvSpPr>
          <p:cNvPr id="2" name="Title 1"/>
          <p:cNvSpPr>
            <a:spLocks noGrp="1"/>
          </p:cNvSpPr>
          <p:nvPr>
            <p:ph type="title"/>
          </p:nvPr>
        </p:nvSpPr>
        <p:spPr/>
        <p:txBody>
          <a:bodyPr>
            <a:normAutofit/>
          </a:bodyPr>
          <a:lstStyle/>
          <a:p>
            <a:r>
              <a:rPr lang="en-NZ" dirty="0"/>
              <a:t>Best Practice For Online Reputation Management</a:t>
            </a:r>
            <a:endParaRPr lang="en-IN" dirty="0"/>
          </a:p>
        </p:txBody>
      </p:sp>
      <p:sp>
        <p:nvSpPr>
          <p:cNvPr id="23" name="Diagonal Stripe 22"/>
          <p:cNvSpPr/>
          <p:nvPr/>
        </p:nvSpPr>
        <p:spPr>
          <a:xfrm rot="10800000">
            <a:off x="4980854" y="3559321"/>
            <a:ext cx="4940697" cy="3298679"/>
          </a:xfrm>
          <a:prstGeom prst="diagStripe">
            <a:avLst>
              <a:gd name="adj" fmla="val 3898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4" name="Diagonal Stripe 23"/>
          <p:cNvSpPr/>
          <p:nvPr/>
        </p:nvSpPr>
        <p:spPr>
          <a:xfrm rot="10800000">
            <a:off x="3100872" y="2348877"/>
            <a:ext cx="6820679" cy="4509123"/>
          </a:xfrm>
          <a:prstGeom prst="diagStripe">
            <a:avLst>
              <a:gd name="adj" fmla="val 70774"/>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8" name="Diagonal Stripe 27"/>
          <p:cNvSpPr/>
          <p:nvPr/>
        </p:nvSpPr>
        <p:spPr>
          <a:xfrm rot="10800000">
            <a:off x="1136576" y="1200485"/>
            <a:ext cx="8784975" cy="5657513"/>
          </a:xfrm>
          <a:prstGeom prst="diagStripe">
            <a:avLst>
              <a:gd name="adj" fmla="val 77701"/>
            </a:avLst>
          </a:prstGeom>
          <a:solidFill>
            <a:srgbClr val="8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30" name="Content Placeholder 2"/>
          <p:cNvSpPr>
            <a:spLocks noGrp="1"/>
          </p:cNvSpPr>
          <p:nvPr>
            <p:ph idx="1"/>
          </p:nvPr>
        </p:nvSpPr>
        <p:spPr>
          <a:xfrm rot="19617452">
            <a:off x="3752829" y="4479642"/>
            <a:ext cx="6754180" cy="770687"/>
          </a:xfrm>
        </p:spPr>
        <p:txBody>
          <a:bodyPr>
            <a:noAutofit/>
          </a:bodyPr>
          <a:lstStyle/>
          <a:p>
            <a:pPr marL="0" indent="0" algn="ctr">
              <a:buNone/>
            </a:pPr>
            <a:r>
              <a:rPr lang="en-NZ" sz="2500" b="1" dirty="0">
                <a:solidFill>
                  <a:srgbClr val="800000"/>
                </a:solidFill>
                <a:latin typeface="Century Gothic" pitchFamily="34" charset="0"/>
              </a:rPr>
              <a:t>Encourage your customers to leave positive reviews.</a:t>
            </a:r>
            <a:endParaRPr lang="en-GB" sz="2500" b="1" i="1" dirty="0" smtClean="0">
              <a:solidFill>
                <a:srgbClr val="800000"/>
              </a:solidFill>
              <a:latin typeface="Century Gothic" pitchFamily="34" charset="0"/>
            </a:endParaRPr>
          </a:p>
        </p:txBody>
      </p:sp>
      <p:sp>
        <p:nvSpPr>
          <p:cNvPr id="31" name="Content Placeholder 2"/>
          <p:cNvSpPr txBox="1">
            <a:spLocks/>
          </p:cNvSpPr>
          <p:nvPr/>
        </p:nvSpPr>
        <p:spPr>
          <a:xfrm rot="19577938">
            <a:off x="6170954" y="5194888"/>
            <a:ext cx="4091743" cy="1063495"/>
          </a:xfrm>
          <a:prstGeom prst="rect">
            <a:avLst/>
          </a:prstGeom>
        </p:spPr>
        <p:txBody>
          <a:bodyPr vert="horz" lIns="91440" tIns="45720" rIns="91440" bIns="45720" rtlCol="0">
            <a:normAutofit fontScale="92500" lnSpcReduction="10000"/>
          </a:bodyPr>
          <a:lstStyle>
            <a:defPPr>
              <a:defRPr lang="en-US"/>
            </a:defPPr>
            <a:lvl1pPr indent="0" algn="ctr">
              <a:spcBef>
                <a:spcPct val="20000"/>
              </a:spcBef>
              <a:buFont typeface="Arial" pitchFamily="34" charset="0"/>
              <a:buNone/>
              <a:defRPr sz="2500" b="1">
                <a:solidFill>
                  <a:schemeClr val="bg1">
                    <a:lumMod val="95000"/>
                  </a:schemeClr>
                </a:solidFill>
                <a:latin typeface="Century Gothic"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NZ" dirty="0"/>
              <a:t>Whatever you do, don’t be tempted to try and game the system.</a:t>
            </a:r>
            <a:endParaRPr lang="en-GB" dirty="0"/>
          </a:p>
        </p:txBody>
      </p:sp>
      <p:sp>
        <p:nvSpPr>
          <p:cNvPr id="33" name="Content Placeholder 2"/>
          <p:cNvSpPr txBox="1">
            <a:spLocks/>
          </p:cNvSpPr>
          <p:nvPr/>
        </p:nvSpPr>
        <p:spPr>
          <a:xfrm rot="19610813">
            <a:off x="2453658" y="3820703"/>
            <a:ext cx="8229600" cy="7174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NZ" sz="2500" b="1" dirty="0">
                <a:solidFill>
                  <a:schemeClr val="bg1">
                    <a:lumMod val="95000"/>
                  </a:schemeClr>
                </a:solidFill>
                <a:latin typeface="Century Gothic" pitchFamily="34" charset="0"/>
              </a:rPr>
              <a:t>Never ignore negative feedback.</a:t>
            </a:r>
            <a:endParaRPr lang="en-GB" sz="2500" b="1" i="1" dirty="0">
              <a:solidFill>
                <a:schemeClr val="bg1">
                  <a:lumMod val="95000"/>
                </a:schemeClr>
              </a:solidFill>
              <a:latin typeface="Century Gothic" pitchFamily="34" charset="0"/>
            </a:endParaRPr>
          </a:p>
        </p:txBody>
      </p:sp>
    </p:spTree>
    <p:extLst>
      <p:ext uri="{BB962C8B-B14F-4D97-AF65-F5344CB8AC3E}">
        <p14:creationId xmlns:p14="http://schemas.microsoft.com/office/powerpoint/2010/main" val="65414007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30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xEl>
                                              <p:pRg st="0" end="0"/>
                                            </p:txEl>
                                          </p:spTgt>
                                        </p:tgtEl>
                                        <p:attrNameLst>
                                          <p:attrName>style.visibility</p:attrName>
                                        </p:attrNameLst>
                                      </p:cBhvr>
                                      <p:to>
                                        <p:strVal val="visible"/>
                                      </p:to>
                                    </p:set>
                                    <p:animEffect transition="in" filter="fade">
                                      <p:cBhvr>
                                        <p:cTn id="12" dur="3000"/>
                                        <p:tgtEl>
                                          <p:spTgt spid="3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3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P spid="31"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sosceles Triangle 6"/>
          <p:cNvSpPr/>
          <p:nvPr/>
        </p:nvSpPr>
        <p:spPr>
          <a:xfrm rot="10800000">
            <a:off x="0" y="4437112"/>
            <a:ext cx="9906000" cy="2348880"/>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GB" dirty="0"/>
              <a:t>ORM is an </a:t>
            </a:r>
            <a:r>
              <a:rPr lang="en-GB" dirty="0" smtClean="0"/>
              <a:t>investment </a:t>
            </a:r>
            <a:endParaRPr lang="en-IN" dirty="0"/>
          </a:p>
        </p:txBody>
      </p:sp>
      <p:sp>
        <p:nvSpPr>
          <p:cNvPr id="17" name="Content Placeholder 2"/>
          <p:cNvSpPr>
            <a:spLocks noGrp="1"/>
          </p:cNvSpPr>
          <p:nvPr>
            <p:ph idx="1"/>
          </p:nvPr>
        </p:nvSpPr>
        <p:spPr>
          <a:xfrm>
            <a:off x="1064568" y="4527768"/>
            <a:ext cx="7560840" cy="1133480"/>
          </a:xfrm>
        </p:spPr>
        <p:txBody>
          <a:bodyPr>
            <a:normAutofit/>
          </a:bodyPr>
          <a:lstStyle/>
          <a:p>
            <a:pPr algn="ctr">
              <a:buNone/>
            </a:pPr>
            <a:r>
              <a:rPr lang="en-GB" sz="2500" b="1" dirty="0" smtClean="0">
                <a:solidFill>
                  <a:srgbClr val="414141"/>
                </a:solidFill>
                <a:latin typeface="Century Gothic" pitchFamily="34" charset="0"/>
              </a:rPr>
              <a:t>ORM is growing at a huge rate. Can you afford to be left behind your competitors? </a:t>
            </a:r>
            <a:endParaRPr lang="en-GB" sz="2500" b="1" dirty="0">
              <a:solidFill>
                <a:srgbClr val="414141"/>
              </a:solidFill>
              <a:latin typeface="Century Gothic"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032" t="18445" r="11172" b="20724"/>
          <a:stretch/>
        </p:blipFill>
        <p:spPr>
          <a:xfrm>
            <a:off x="2648744" y="4957670"/>
            <a:ext cx="4392488" cy="2287754"/>
          </a:xfrm>
          <a:prstGeom prst="rect">
            <a:avLst/>
          </a:prstGeom>
          <a:effectLst>
            <a:softEdge rad="635000"/>
          </a:effectLst>
        </p:spPr>
      </p:pic>
      <p:sp>
        <p:nvSpPr>
          <p:cNvPr id="29" name="Rectangle 28"/>
          <p:cNvSpPr/>
          <p:nvPr/>
        </p:nvSpPr>
        <p:spPr>
          <a:xfrm>
            <a:off x="-3696" y="1389670"/>
            <a:ext cx="9906000" cy="103121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Rectangle 29"/>
          <p:cNvSpPr/>
          <p:nvPr/>
        </p:nvSpPr>
        <p:spPr>
          <a:xfrm>
            <a:off x="-3696" y="2708920"/>
            <a:ext cx="9906000" cy="144016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Content Placeholder 2"/>
          <p:cNvSpPr txBox="1">
            <a:spLocks/>
          </p:cNvSpPr>
          <p:nvPr/>
        </p:nvSpPr>
        <p:spPr>
          <a:xfrm>
            <a:off x="560512" y="1484784"/>
            <a:ext cx="8784976" cy="9361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GB" sz="2500" b="1" i="1" dirty="0" smtClean="0">
                <a:solidFill>
                  <a:srgbClr val="FFC000"/>
                </a:solidFill>
                <a:latin typeface="+mj-lt"/>
              </a:rPr>
              <a:t>Reputation management is an investment, and needs to be managed by professionals.</a:t>
            </a:r>
            <a:endParaRPr lang="en-GB" sz="2500" b="1" i="1" u="sng" dirty="0">
              <a:solidFill>
                <a:srgbClr val="FFC000"/>
              </a:solidFill>
              <a:latin typeface="+mj-lt"/>
            </a:endParaRPr>
          </a:p>
        </p:txBody>
      </p:sp>
      <p:sp>
        <p:nvSpPr>
          <p:cNvPr id="28" name="Content Placeholder 2"/>
          <p:cNvSpPr txBox="1">
            <a:spLocks/>
          </p:cNvSpPr>
          <p:nvPr/>
        </p:nvSpPr>
        <p:spPr>
          <a:xfrm>
            <a:off x="560512" y="2720074"/>
            <a:ext cx="8784976" cy="1429006"/>
          </a:xfrm>
          <a:prstGeom prst="rect">
            <a:avLst/>
          </a:prstGeom>
        </p:spPr>
        <p:txBody>
          <a:bodyPr vert="horz" lIns="91440" tIns="45720" rIns="91440" bIns="45720" rtlCol="0">
            <a:noAutofit/>
          </a:bodyPr>
          <a:lstStyle>
            <a:defPPr>
              <a:defRPr lang="en-US"/>
            </a:defPPr>
            <a:lvl1pPr indent="0" algn="ctr">
              <a:spcBef>
                <a:spcPct val="20000"/>
              </a:spcBef>
              <a:buFont typeface="Arial" pitchFamily="34" charset="0"/>
              <a:buNone/>
              <a:defRPr sz="2500" b="1">
                <a:solidFill>
                  <a:srgbClr val="FFC000"/>
                </a:solidFill>
                <a:latin typeface="+mj-lt"/>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just"/>
            <a:r>
              <a:rPr lang="en-GB" i="1" dirty="0"/>
              <a:t>The best return on investment comes through partnering with an established, ethical and progressive online reputation management company. </a:t>
            </a:r>
          </a:p>
        </p:txBody>
      </p:sp>
    </p:spTree>
    <p:extLst>
      <p:ext uri="{BB962C8B-B14F-4D97-AF65-F5344CB8AC3E}">
        <p14:creationId xmlns:p14="http://schemas.microsoft.com/office/powerpoint/2010/main" val="42109619"/>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972130" y="5517232"/>
            <a:ext cx="3925086" cy="540060"/>
          </a:xfrm>
          <a:prstGeom prst="rect">
            <a:avLst/>
          </a:prstGeom>
        </p:spPr>
        <p:txBody>
          <a:bodyPr>
            <a:noAutofit/>
          </a:bodyPr>
          <a:lstStyle>
            <a:lvl1pPr algn="l" defTabSz="914400" rtl="0" eaLnBrk="1" latinLnBrk="0" hangingPunct="1">
              <a:spcBef>
                <a:spcPct val="0"/>
              </a:spcBef>
              <a:buNone/>
              <a:defRPr lang="en-IN" sz="3000" b="1" kern="1200" dirty="0">
                <a:solidFill>
                  <a:schemeClr val="tx1"/>
                </a:solidFill>
                <a:latin typeface="Century Gothic" pitchFamily="34" charset="0"/>
                <a:ea typeface="+mj-ea"/>
                <a:cs typeface="+mj-cs"/>
              </a:defRPr>
            </a:lvl1pPr>
          </a:lstStyle>
          <a:p>
            <a:r>
              <a:rPr lang="en-GB" sz="5500" dirty="0" smtClean="0">
                <a:solidFill>
                  <a:srgbClr val="9DBB0E"/>
                </a:solidFill>
              </a:rPr>
              <a:t>Thank you</a:t>
            </a:r>
            <a:endParaRPr lang="en-GB" sz="5500" dirty="0">
              <a:solidFill>
                <a:srgbClr val="9DBB0E"/>
              </a:solidFill>
            </a:endParaRPr>
          </a:p>
        </p:txBody>
      </p:sp>
      <p:sp>
        <p:nvSpPr>
          <p:cNvPr id="10" name="Title 1"/>
          <p:cNvSpPr txBox="1">
            <a:spLocks/>
          </p:cNvSpPr>
          <p:nvPr/>
        </p:nvSpPr>
        <p:spPr>
          <a:xfrm>
            <a:off x="6465168" y="5805264"/>
            <a:ext cx="720080" cy="540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7500" b="1" dirty="0" smtClean="0">
                <a:solidFill>
                  <a:srgbClr val="FFCC00"/>
                </a:solidFill>
                <a:latin typeface="Century Gothic" pitchFamily="34" charset="0"/>
              </a:rPr>
              <a:t>!</a:t>
            </a:r>
            <a:endParaRPr lang="en-GB" sz="7500" b="1" dirty="0">
              <a:solidFill>
                <a:srgbClr val="FFCC00"/>
              </a:solidFill>
              <a:latin typeface="Century Gothic" pitchFamily="34" charset="0"/>
            </a:endParaRPr>
          </a:p>
        </p:txBody>
      </p:sp>
      <p:sp>
        <p:nvSpPr>
          <p:cNvPr id="2" name="Title 1"/>
          <p:cNvSpPr>
            <a:spLocks noGrp="1"/>
          </p:cNvSpPr>
          <p:nvPr>
            <p:ph type="title"/>
          </p:nvPr>
        </p:nvSpPr>
        <p:spPr/>
        <p:txBody>
          <a:bodyPr/>
          <a:lstStyle/>
          <a:p>
            <a:endParaRPr lang="en-IN"/>
          </a:p>
        </p:txBody>
      </p:sp>
      <p:sp>
        <p:nvSpPr>
          <p:cNvPr id="3" name="Text Placeholder 2"/>
          <p:cNvSpPr>
            <a:spLocks noGrp="1"/>
          </p:cNvSpPr>
          <p:nvPr>
            <p:ph type="body" sz="quarter" idx="13"/>
          </p:nvPr>
        </p:nvSpPr>
        <p:spPr/>
        <p:txBody>
          <a:bodyPr>
            <a:normAutofit lnSpcReduction="10000"/>
          </a:bodyPr>
          <a:lstStyle/>
          <a:p>
            <a:endParaRPr lang="en-IN"/>
          </a:p>
        </p:txBody>
      </p:sp>
      <p:sp>
        <p:nvSpPr>
          <p:cNvPr id="4" name="Text Placeholder 3"/>
          <p:cNvSpPr>
            <a:spLocks noGrp="1"/>
          </p:cNvSpPr>
          <p:nvPr>
            <p:ph type="body" sz="quarter" idx="14"/>
          </p:nvPr>
        </p:nvSpPr>
        <p:spPr/>
        <p:txBody>
          <a:bodyPr/>
          <a:lstStyle/>
          <a:p>
            <a:endParaRPr lang="en-IN"/>
          </a:p>
        </p:txBody>
      </p:sp>
    </p:spTree>
    <p:extLst>
      <p:ext uri="{BB962C8B-B14F-4D97-AF65-F5344CB8AC3E}">
        <p14:creationId xmlns:p14="http://schemas.microsoft.com/office/powerpoint/2010/main" val="399401039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2197" y="2757559"/>
            <a:ext cx="4680520" cy="3503122"/>
          </a:xfrm>
          <a:prstGeom prst="rect">
            <a:avLst/>
          </a:prstGeom>
          <a:effectLst>
            <a:softEdge rad="635000"/>
          </a:effectLst>
        </p:spPr>
      </p:pic>
      <p:sp>
        <p:nvSpPr>
          <p:cNvPr id="44" name="Down Arrow 43"/>
          <p:cNvSpPr/>
          <p:nvPr/>
        </p:nvSpPr>
        <p:spPr>
          <a:xfrm>
            <a:off x="3757720" y="4509120"/>
            <a:ext cx="2448272" cy="57606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5" name="Pentagon 44"/>
          <p:cNvSpPr/>
          <p:nvPr/>
        </p:nvSpPr>
        <p:spPr>
          <a:xfrm rot="5400000">
            <a:off x="4556956" y="1088740"/>
            <a:ext cx="792088" cy="6768752"/>
          </a:xfrm>
          <a:prstGeom prst="homePlate">
            <a:avLst>
              <a:gd name="adj" fmla="val 2871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414141"/>
              </a:solidFill>
            </a:endParaRPr>
          </a:p>
        </p:txBody>
      </p:sp>
      <p:sp>
        <p:nvSpPr>
          <p:cNvPr id="46" name="Content Placeholder 2"/>
          <p:cNvSpPr txBox="1">
            <a:spLocks/>
          </p:cNvSpPr>
          <p:nvPr/>
        </p:nvSpPr>
        <p:spPr>
          <a:xfrm>
            <a:off x="1568623" y="4293096"/>
            <a:ext cx="6840761" cy="396043"/>
          </a:xfrm>
          <a:prstGeom prst="rect">
            <a:avLst/>
          </a:prstGeom>
        </p:spPr>
        <p:txBody>
          <a:bodyPr vert="horz" lIns="91440" tIns="45720" rIns="91440" bIns="45720" rtlCol="0">
            <a:normAutofit lnSpcReduction="10000"/>
          </a:bodyPr>
          <a:lstStyle>
            <a:defPPr>
              <a:defRPr lang="en-US"/>
            </a:defPPr>
            <a:lvl1pPr algn="ctr">
              <a:spcBef>
                <a:spcPct val="20000"/>
              </a:spcBef>
              <a:buFont typeface="Arial" pitchFamily="34" charset="0"/>
              <a:buNone/>
              <a:defRPr sz="2000">
                <a:solidFill>
                  <a:schemeClr val="bg1">
                    <a:lumMod val="95000"/>
                  </a:schemeClr>
                </a:solidFill>
                <a:latin typeface="+mj-lt"/>
              </a:defRPr>
            </a:lvl1pPr>
          </a:lstStyle>
          <a:p>
            <a:r>
              <a:rPr lang="en-GB" dirty="0"/>
              <a:t>Has become crucial in the hotel and wider travel market.</a:t>
            </a:r>
          </a:p>
        </p:txBody>
      </p:sp>
      <p:sp>
        <p:nvSpPr>
          <p:cNvPr id="41" name="Down Arrow 40"/>
          <p:cNvSpPr/>
          <p:nvPr/>
        </p:nvSpPr>
        <p:spPr>
          <a:xfrm>
            <a:off x="3736639" y="3789040"/>
            <a:ext cx="2448272" cy="57606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2" name="Pentagon 41"/>
          <p:cNvSpPr/>
          <p:nvPr/>
        </p:nvSpPr>
        <p:spPr>
          <a:xfrm rot="5400000">
            <a:off x="4556956" y="-207404"/>
            <a:ext cx="792088" cy="7920880"/>
          </a:xfrm>
          <a:prstGeom prst="homePlate">
            <a:avLst>
              <a:gd name="adj" fmla="val 2871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414141"/>
              </a:solidFill>
            </a:endParaRPr>
          </a:p>
        </p:txBody>
      </p:sp>
      <p:sp>
        <p:nvSpPr>
          <p:cNvPr id="39" name="Down Arrow 38"/>
          <p:cNvSpPr/>
          <p:nvPr/>
        </p:nvSpPr>
        <p:spPr>
          <a:xfrm>
            <a:off x="3736639" y="3068960"/>
            <a:ext cx="2448272" cy="57606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0" name="Pentagon 39"/>
          <p:cNvSpPr/>
          <p:nvPr/>
        </p:nvSpPr>
        <p:spPr>
          <a:xfrm rot="5400000">
            <a:off x="4456603" y="-1387878"/>
            <a:ext cx="972106" cy="8661648"/>
          </a:xfrm>
          <a:prstGeom prst="homePlate">
            <a:avLst>
              <a:gd name="adj" fmla="val 2871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414141"/>
              </a:solidFill>
            </a:endParaRPr>
          </a:p>
        </p:txBody>
      </p:sp>
      <p:sp>
        <p:nvSpPr>
          <p:cNvPr id="35" name="Down Arrow 34"/>
          <p:cNvSpPr/>
          <p:nvPr/>
        </p:nvSpPr>
        <p:spPr>
          <a:xfrm>
            <a:off x="3736638" y="2132856"/>
            <a:ext cx="2448272" cy="57606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4" name="Pentagon 33"/>
          <p:cNvSpPr/>
          <p:nvPr/>
        </p:nvSpPr>
        <p:spPr>
          <a:xfrm rot="5400000">
            <a:off x="4375659" y="-2533624"/>
            <a:ext cx="1175369" cy="8949678"/>
          </a:xfrm>
          <a:prstGeom prst="homePlate">
            <a:avLst>
              <a:gd name="adj" fmla="val 2871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414141"/>
              </a:solidFill>
            </a:endParaRPr>
          </a:p>
        </p:txBody>
      </p:sp>
      <p:sp>
        <p:nvSpPr>
          <p:cNvPr id="33" name="Content Placeholder 2"/>
          <p:cNvSpPr txBox="1">
            <a:spLocks/>
          </p:cNvSpPr>
          <p:nvPr/>
        </p:nvSpPr>
        <p:spPr>
          <a:xfrm>
            <a:off x="395811" y="1484784"/>
            <a:ext cx="9237709"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2000" dirty="0" smtClean="0">
                <a:solidFill>
                  <a:schemeClr val="bg1">
                    <a:lumMod val="95000"/>
                  </a:schemeClr>
                </a:solidFill>
                <a:latin typeface="+mj-lt"/>
              </a:rPr>
              <a:t>A process by which companies and individuals can monitor, influence and improve feedback that people leave about them on the internet.</a:t>
            </a:r>
            <a:endParaRPr lang="en-GB" sz="2000" dirty="0">
              <a:solidFill>
                <a:schemeClr val="bg1">
                  <a:lumMod val="95000"/>
                </a:schemeClr>
              </a:solidFill>
              <a:latin typeface="+mj-lt"/>
            </a:endParaRPr>
          </a:p>
        </p:txBody>
      </p:sp>
      <p:sp>
        <p:nvSpPr>
          <p:cNvPr id="38" name="Rectangle 37"/>
          <p:cNvSpPr/>
          <p:nvPr/>
        </p:nvSpPr>
        <p:spPr>
          <a:xfrm>
            <a:off x="344488" y="2708920"/>
            <a:ext cx="9237709" cy="707886"/>
          </a:xfrm>
          <a:prstGeom prst="rect">
            <a:avLst/>
          </a:prstGeom>
        </p:spPr>
        <p:txBody>
          <a:bodyPr vert="horz" lIns="91440" tIns="45720" rIns="91440" bIns="45720" rtlCol="0">
            <a:normAutofit/>
          </a:bodyPr>
          <a:lstStyle/>
          <a:p>
            <a:pPr algn="ctr">
              <a:spcBef>
                <a:spcPct val="20000"/>
              </a:spcBef>
              <a:buFont typeface="Arial" pitchFamily="34" charset="0"/>
              <a:buNone/>
            </a:pPr>
            <a:r>
              <a:rPr lang="en-GB" sz="2000" dirty="0">
                <a:solidFill>
                  <a:schemeClr val="bg1">
                    <a:lumMod val="95000"/>
                  </a:schemeClr>
                </a:solidFill>
                <a:latin typeface="+mj-lt"/>
              </a:rPr>
              <a:t>Online feedback was first popularised by </a:t>
            </a:r>
            <a:r>
              <a:rPr lang="en-GB" sz="2000" dirty="0" err="1">
                <a:solidFill>
                  <a:schemeClr val="bg1">
                    <a:lumMod val="95000"/>
                  </a:schemeClr>
                </a:solidFill>
                <a:latin typeface="+mj-lt"/>
              </a:rPr>
              <a:t>Ebay</a:t>
            </a:r>
            <a:r>
              <a:rPr lang="en-GB" sz="2000" dirty="0">
                <a:solidFill>
                  <a:schemeClr val="bg1">
                    <a:lumMod val="95000"/>
                  </a:schemeClr>
                </a:solidFill>
                <a:latin typeface="+mj-lt"/>
              </a:rPr>
              <a:t>, but now covers almost any good or service sold online.</a:t>
            </a:r>
          </a:p>
        </p:txBody>
      </p:sp>
      <p:sp>
        <p:nvSpPr>
          <p:cNvPr id="43" name="Content Placeholder 2"/>
          <p:cNvSpPr txBox="1">
            <a:spLocks/>
          </p:cNvSpPr>
          <p:nvPr/>
        </p:nvSpPr>
        <p:spPr>
          <a:xfrm>
            <a:off x="827856" y="3609021"/>
            <a:ext cx="8229600" cy="396043"/>
          </a:xfrm>
          <a:prstGeom prst="rect">
            <a:avLst/>
          </a:prstGeom>
        </p:spPr>
        <p:txBody>
          <a:bodyPr vert="horz" lIns="91440" tIns="45720" rIns="91440" bIns="45720" rtlCol="0">
            <a:normAutofit lnSpcReduction="10000"/>
          </a:bodyPr>
          <a:lstStyle>
            <a:defPPr>
              <a:defRPr lang="en-US"/>
            </a:defPPr>
            <a:lvl1pPr algn="ctr">
              <a:spcBef>
                <a:spcPct val="20000"/>
              </a:spcBef>
              <a:buFont typeface="Arial" pitchFamily="34" charset="0"/>
              <a:buNone/>
              <a:defRPr sz="2000">
                <a:solidFill>
                  <a:schemeClr val="bg1">
                    <a:lumMod val="95000"/>
                  </a:schemeClr>
                </a:solidFill>
                <a:latin typeface="+mj-lt"/>
              </a:defRPr>
            </a:lvl1pPr>
          </a:lstStyle>
          <a:p>
            <a:r>
              <a:rPr lang="en-GB" dirty="0"/>
              <a:t>Managing reputations can increase bookings ad conversions by up to 90%.</a:t>
            </a:r>
          </a:p>
        </p:txBody>
      </p:sp>
      <p:sp>
        <p:nvSpPr>
          <p:cNvPr id="4" name="Title 3"/>
          <p:cNvSpPr>
            <a:spLocks noGrp="1"/>
          </p:cNvSpPr>
          <p:nvPr>
            <p:ph type="title"/>
          </p:nvPr>
        </p:nvSpPr>
        <p:spPr/>
        <p:txBody>
          <a:bodyPr/>
          <a:lstStyle/>
          <a:p>
            <a:r>
              <a:rPr lang="en-GB" dirty="0"/>
              <a:t>What is online reputation management?</a:t>
            </a:r>
            <a:endParaRPr lang="en-IN"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0832" y="4982773"/>
            <a:ext cx="3168352" cy="1830603"/>
          </a:xfrm>
          <a:prstGeom prst="ellipse">
            <a:avLst/>
          </a:prstGeom>
          <a:ln>
            <a:noFill/>
          </a:ln>
          <a:effectLst>
            <a:softEdge rad="112500"/>
          </a:effectLst>
        </p:spPr>
      </p:pic>
    </p:spTree>
    <p:custDataLst>
      <p:tags r:id="rId1"/>
    </p:custDataLst>
    <p:extLst>
      <p:ext uri="{BB962C8B-B14F-4D97-AF65-F5344CB8AC3E}">
        <p14:creationId xmlns:p14="http://schemas.microsoft.com/office/powerpoint/2010/main" val="1750089165"/>
      </p:ext>
    </p:extLst>
  </p:cSld>
  <p:clrMapOvr>
    <a:masterClrMapping/>
  </p:clrMapOvr>
  <mc:AlternateContent xmlns:mc="http://schemas.openxmlformats.org/markup-compatibility/2006">
    <mc:Choice xmlns:p14="http://schemas.microsoft.com/office/powerpoint/2010/main" Requires="p14">
      <p:transition spd="slow" p14:dur="1600" advTm="37762">
        <p14:gallery dir="l"/>
      </p:transition>
    </mc:Choice>
    <mc:Fallback>
      <p:transition spd="slow" advTm="3776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2000"/>
                                        <p:tgtEl>
                                          <p:spTgt spid="34"/>
                                        </p:tgtEl>
                                        <p:attrNameLst>
                                          <p:attrName>ppt_y</p:attrName>
                                        </p:attrNameLst>
                                      </p:cBhvr>
                                      <p:tavLst>
                                        <p:tav tm="0">
                                          <p:val>
                                            <p:strVal val="#ppt_y-#ppt_h*1.125000"/>
                                          </p:val>
                                        </p:tav>
                                        <p:tav tm="100000">
                                          <p:val>
                                            <p:strVal val="#ppt_y"/>
                                          </p:val>
                                        </p:tav>
                                      </p:tavLst>
                                    </p:anim>
                                    <p:animEffect transition="in" filter="wipe(down)">
                                      <p:cBhvr>
                                        <p:cTn id="8" dur="2000"/>
                                        <p:tgtEl>
                                          <p:spTgt spid="34"/>
                                        </p:tgtEl>
                                      </p:cBhvr>
                                    </p:animEffect>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2000"/>
                                        <p:tgtEl>
                                          <p:spTgt spid="33"/>
                                        </p:tgtEl>
                                      </p:cBhvr>
                                    </p:animEffect>
                                  </p:childTnLst>
                                </p:cTn>
                              </p:par>
                            </p:childTnLst>
                          </p:cTn>
                        </p:par>
                        <p:par>
                          <p:cTn id="13" fill="hold">
                            <p:stCondLst>
                              <p:cond delay="4000"/>
                            </p:stCondLst>
                            <p:childTnLst>
                              <p:par>
                                <p:cTn id="14" presetID="47"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5000"/>
                            </p:stCondLst>
                            <p:childTnLst>
                              <p:par>
                                <p:cTn id="20" presetID="12" presetClass="entr" presetSubtype="1"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2000"/>
                                        <p:tgtEl>
                                          <p:spTgt spid="40"/>
                                        </p:tgtEl>
                                        <p:attrNameLst>
                                          <p:attrName>ppt_y</p:attrName>
                                        </p:attrNameLst>
                                      </p:cBhvr>
                                      <p:tavLst>
                                        <p:tav tm="0">
                                          <p:val>
                                            <p:strVal val="#ppt_y-#ppt_h*1.125000"/>
                                          </p:val>
                                        </p:tav>
                                        <p:tav tm="100000">
                                          <p:val>
                                            <p:strVal val="#ppt_y"/>
                                          </p:val>
                                        </p:tav>
                                      </p:tavLst>
                                    </p:anim>
                                    <p:animEffect transition="in" filter="wipe(down)">
                                      <p:cBhvr>
                                        <p:cTn id="23" dur="2000"/>
                                        <p:tgtEl>
                                          <p:spTgt spid="40"/>
                                        </p:tgtEl>
                                      </p:cBhvr>
                                    </p:animEffect>
                                  </p:childTnLst>
                                </p:cTn>
                              </p:par>
                            </p:childTnLst>
                          </p:cTn>
                        </p:par>
                        <p:par>
                          <p:cTn id="24" fill="hold">
                            <p:stCondLst>
                              <p:cond delay="700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2000"/>
                                        <p:tgtEl>
                                          <p:spTgt spid="38"/>
                                        </p:tgtEl>
                                      </p:cBhvr>
                                    </p:animEffect>
                                  </p:childTnLst>
                                </p:cTn>
                              </p:par>
                            </p:childTnLst>
                          </p:cTn>
                        </p:par>
                        <p:par>
                          <p:cTn id="28" fill="hold">
                            <p:stCondLst>
                              <p:cond delay="9000"/>
                            </p:stCondLst>
                            <p:childTnLst>
                              <p:par>
                                <p:cTn id="29" presetID="47"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anim calcmode="lin" valueType="num">
                                      <p:cBhvr>
                                        <p:cTn id="32" dur="1000" fill="hold"/>
                                        <p:tgtEl>
                                          <p:spTgt spid="39"/>
                                        </p:tgtEl>
                                        <p:attrNameLst>
                                          <p:attrName>ppt_x</p:attrName>
                                        </p:attrNameLst>
                                      </p:cBhvr>
                                      <p:tavLst>
                                        <p:tav tm="0">
                                          <p:val>
                                            <p:strVal val="#ppt_x"/>
                                          </p:val>
                                        </p:tav>
                                        <p:tav tm="100000">
                                          <p:val>
                                            <p:strVal val="#ppt_x"/>
                                          </p:val>
                                        </p:tav>
                                      </p:tavLst>
                                    </p:anim>
                                    <p:anim calcmode="lin" valueType="num">
                                      <p:cBhvr>
                                        <p:cTn id="33" dur="1000" fill="hold"/>
                                        <p:tgtEl>
                                          <p:spTgt spid="39"/>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12" presetClass="entr" presetSubtype="1"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2000"/>
                                        <p:tgtEl>
                                          <p:spTgt spid="42"/>
                                        </p:tgtEl>
                                        <p:attrNameLst>
                                          <p:attrName>ppt_y</p:attrName>
                                        </p:attrNameLst>
                                      </p:cBhvr>
                                      <p:tavLst>
                                        <p:tav tm="0">
                                          <p:val>
                                            <p:strVal val="#ppt_y-#ppt_h*1.125000"/>
                                          </p:val>
                                        </p:tav>
                                        <p:tav tm="100000">
                                          <p:val>
                                            <p:strVal val="#ppt_y"/>
                                          </p:val>
                                        </p:tav>
                                      </p:tavLst>
                                    </p:anim>
                                    <p:animEffect transition="in" filter="wipe(down)">
                                      <p:cBhvr>
                                        <p:cTn id="38" dur="2000"/>
                                        <p:tgtEl>
                                          <p:spTgt spid="42"/>
                                        </p:tgtEl>
                                      </p:cBhvr>
                                    </p:animEffect>
                                  </p:childTnLst>
                                </p:cTn>
                              </p:par>
                            </p:childTnLst>
                          </p:cTn>
                        </p:par>
                        <p:par>
                          <p:cTn id="39" fill="hold">
                            <p:stCondLst>
                              <p:cond delay="1200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2000"/>
                                        <p:tgtEl>
                                          <p:spTgt spid="43"/>
                                        </p:tgtEl>
                                      </p:cBhvr>
                                    </p:animEffect>
                                  </p:childTnLst>
                                </p:cTn>
                              </p:par>
                            </p:childTnLst>
                          </p:cTn>
                        </p:par>
                        <p:par>
                          <p:cTn id="43" fill="hold">
                            <p:stCondLst>
                              <p:cond delay="14000"/>
                            </p:stCondLst>
                            <p:childTnLst>
                              <p:par>
                                <p:cTn id="44" presetID="47"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1000"/>
                                        <p:tgtEl>
                                          <p:spTgt spid="41"/>
                                        </p:tgtEl>
                                      </p:cBhvr>
                                    </p:animEffect>
                                    <p:anim calcmode="lin" valueType="num">
                                      <p:cBhvr>
                                        <p:cTn id="47" dur="1000" fill="hold"/>
                                        <p:tgtEl>
                                          <p:spTgt spid="41"/>
                                        </p:tgtEl>
                                        <p:attrNameLst>
                                          <p:attrName>ppt_x</p:attrName>
                                        </p:attrNameLst>
                                      </p:cBhvr>
                                      <p:tavLst>
                                        <p:tav tm="0">
                                          <p:val>
                                            <p:strVal val="#ppt_x"/>
                                          </p:val>
                                        </p:tav>
                                        <p:tav tm="100000">
                                          <p:val>
                                            <p:strVal val="#ppt_x"/>
                                          </p:val>
                                        </p:tav>
                                      </p:tavLst>
                                    </p:anim>
                                    <p:anim calcmode="lin" valueType="num">
                                      <p:cBhvr>
                                        <p:cTn id="48" dur="1000" fill="hold"/>
                                        <p:tgtEl>
                                          <p:spTgt spid="41"/>
                                        </p:tgtEl>
                                        <p:attrNameLst>
                                          <p:attrName>ppt_y</p:attrName>
                                        </p:attrNameLst>
                                      </p:cBhvr>
                                      <p:tavLst>
                                        <p:tav tm="0">
                                          <p:val>
                                            <p:strVal val="#ppt_y-.1"/>
                                          </p:val>
                                        </p:tav>
                                        <p:tav tm="100000">
                                          <p:val>
                                            <p:strVal val="#ppt_y"/>
                                          </p:val>
                                        </p:tav>
                                      </p:tavLst>
                                    </p:anim>
                                  </p:childTnLst>
                                </p:cTn>
                              </p:par>
                            </p:childTnLst>
                          </p:cTn>
                        </p:par>
                        <p:par>
                          <p:cTn id="49" fill="hold">
                            <p:stCondLst>
                              <p:cond delay="15000"/>
                            </p:stCondLst>
                            <p:childTnLst>
                              <p:par>
                                <p:cTn id="50" presetID="12" presetClass="entr" presetSubtype="1"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2000"/>
                                        <p:tgtEl>
                                          <p:spTgt spid="45"/>
                                        </p:tgtEl>
                                        <p:attrNameLst>
                                          <p:attrName>ppt_y</p:attrName>
                                        </p:attrNameLst>
                                      </p:cBhvr>
                                      <p:tavLst>
                                        <p:tav tm="0">
                                          <p:val>
                                            <p:strVal val="#ppt_y-#ppt_h*1.125000"/>
                                          </p:val>
                                        </p:tav>
                                        <p:tav tm="100000">
                                          <p:val>
                                            <p:strVal val="#ppt_y"/>
                                          </p:val>
                                        </p:tav>
                                      </p:tavLst>
                                    </p:anim>
                                    <p:animEffect transition="in" filter="wipe(down)">
                                      <p:cBhvr>
                                        <p:cTn id="53" dur="2000"/>
                                        <p:tgtEl>
                                          <p:spTgt spid="45"/>
                                        </p:tgtEl>
                                      </p:cBhvr>
                                    </p:animEffect>
                                  </p:childTnLst>
                                </p:cTn>
                              </p:par>
                            </p:childTnLst>
                          </p:cTn>
                        </p:par>
                        <p:par>
                          <p:cTn id="54" fill="hold">
                            <p:stCondLst>
                              <p:cond delay="17000"/>
                            </p:stCondLst>
                            <p:childTnLst>
                              <p:par>
                                <p:cTn id="55" presetID="22" presetClass="entr" presetSubtype="8"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2000"/>
                                        <p:tgtEl>
                                          <p:spTgt spid="46"/>
                                        </p:tgtEl>
                                      </p:cBhvr>
                                    </p:animEffect>
                                  </p:childTnLst>
                                </p:cTn>
                              </p:par>
                            </p:childTnLst>
                          </p:cTn>
                        </p:par>
                        <p:par>
                          <p:cTn id="58" fill="hold">
                            <p:stCondLst>
                              <p:cond delay="19000"/>
                            </p:stCondLst>
                            <p:childTnLst>
                              <p:par>
                                <p:cTn id="59" presetID="47"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1000"/>
                                        <p:tgtEl>
                                          <p:spTgt spid="44"/>
                                        </p:tgtEl>
                                      </p:cBhvr>
                                    </p:animEffect>
                                    <p:anim calcmode="lin" valueType="num">
                                      <p:cBhvr>
                                        <p:cTn id="62" dur="1000" fill="hold"/>
                                        <p:tgtEl>
                                          <p:spTgt spid="44"/>
                                        </p:tgtEl>
                                        <p:attrNameLst>
                                          <p:attrName>ppt_x</p:attrName>
                                        </p:attrNameLst>
                                      </p:cBhvr>
                                      <p:tavLst>
                                        <p:tav tm="0">
                                          <p:val>
                                            <p:strVal val="#ppt_x"/>
                                          </p:val>
                                        </p:tav>
                                        <p:tav tm="100000">
                                          <p:val>
                                            <p:strVal val="#ppt_x"/>
                                          </p:val>
                                        </p:tav>
                                      </p:tavLst>
                                    </p:anim>
                                    <p:anim calcmode="lin" valueType="num">
                                      <p:cBhvr>
                                        <p:cTn id="63" dur="1000" fill="hold"/>
                                        <p:tgtEl>
                                          <p:spTgt spid="44"/>
                                        </p:tgtEl>
                                        <p:attrNameLst>
                                          <p:attrName>ppt_y</p:attrName>
                                        </p:attrNameLst>
                                      </p:cBhvr>
                                      <p:tavLst>
                                        <p:tav tm="0">
                                          <p:val>
                                            <p:strVal val="#ppt_y-.1"/>
                                          </p:val>
                                        </p:tav>
                                        <p:tav tm="100000">
                                          <p:val>
                                            <p:strVal val="#ppt_y"/>
                                          </p:val>
                                        </p:tav>
                                      </p:tavLst>
                                    </p:anim>
                                  </p:childTnLst>
                                </p:cTn>
                              </p:par>
                            </p:childTnLst>
                          </p:cTn>
                        </p:par>
                        <p:par>
                          <p:cTn id="64" fill="hold">
                            <p:stCondLst>
                              <p:cond delay="20000"/>
                            </p:stCondLst>
                            <p:childTnLst>
                              <p:par>
                                <p:cTn id="65" presetID="21"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heel(1)">
                                      <p:cBhvr>
                                        <p:cTn id="6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p:bldP spid="41" grpId="0" animBg="1"/>
      <p:bldP spid="42" grpId="0" animBg="1"/>
      <p:bldP spid="39" grpId="0" animBg="1"/>
      <p:bldP spid="40" grpId="0" animBg="1"/>
      <p:bldP spid="35" grpId="0" animBg="1"/>
      <p:bldP spid="34" grpId="0" animBg="1"/>
      <p:bldP spid="33" grpId="0" bldLvl="2"/>
      <p:bldP spid="38"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3485" y="1333550"/>
            <a:ext cx="6768752" cy="5072052"/>
          </a:xfrm>
          <a:prstGeom prst="rect">
            <a:avLst/>
          </a:prstGeom>
          <a:effectLst>
            <a:softEdge rad="63500"/>
          </a:effectLst>
        </p:spPr>
      </p:pic>
      <p:sp>
        <p:nvSpPr>
          <p:cNvPr id="12" name="Rectangle 11"/>
          <p:cNvSpPr/>
          <p:nvPr/>
        </p:nvSpPr>
        <p:spPr>
          <a:xfrm>
            <a:off x="0" y="1373620"/>
            <a:ext cx="9906000" cy="4863692"/>
          </a:xfrm>
          <a:prstGeom prst="rect">
            <a:avLst/>
          </a:prstGeom>
          <a:solidFill>
            <a:srgbClr val="FFFFFF">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NZ" dirty="0" smtClean="0"/>
              <a:t>Google </a:t>
            </a:r>
            <a:r>
              <a:rPr lang="en-NZ" dirty="0"/>
              <a:t>reports year-on-year search </a:t>
            </a:r>
            <a:r>
              <a:rPr lang="en-NZ" dirty="0" smtClean="0"/>
              <a:t>growth</a:t>
            </a:r>
            <a:endParaRPr lang="en-IN" dirty="0"/>
          </a:p>
        </p:txBody>
      </p:sp>
      <p:pic>
        <p:nvPicPr>
          <p:cNvPr id="3" name="Picture 2"/>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t="26943"/>
          <a:stretch/>
        </p:blipFill>
        <p:spPr>
          <a:xfrm>
            <a:off x="848544" y="1916832"/>
            <a:ext cx="8163905" cy="455536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1751" y="2238385"/>
            <a:ext cx="6964791" cy="4361627"/>
          </a:xfrm>
          <a:prstGeom prst="rect">
            <a:avLst/>
          </a:prstGeom>
        </p:spPr>
      </p:pic>
      <p:sp>
        <p:nvSpPr>
          <p:cNvPr id="77" name="TextBox 76"/>
          <p:cNvSpPr txBox="1"/>
          <p:nvPr/>
        </p:nvSpPr>
        <p:spPr>
          <a:xfrm>
            <a:off x="1424608" y="6197242"/>
            <a:ext cx="761747" cy="400110"/>
          </a:xfrm>
          <a:prstGeom prst="rect">
            <a:avLst/>
          </a:prstGeom>
          <a:noFill/>
        </p:spPr>
        <p:txBody>
          <a:bodyPr wrap="none" rtlCol="0">
            <a:spAutoFit/>
          </a:bodyPr>
          <a:lstStyle/>
          <a:p>
            <a:r>
              <a:rPr lang="en-NZ" sz="2000" b="1" dirty="0" smtClean="0">
                <a:latin typeface="Century Gothic" pitchFamily="34" charset="0"/>
              </a:rPr>
              <a:t>2007</a:t>
            </a:r>
            <a:endParaRPr lang="en-IN" sz="2000" b="1" dirty="0">
              <a:latin typeface="Century Gothic" pitchFamily="34" charset="0"/>
            </a:endParaRPr>
          </a:p>
        </p:txBody>
      </p:sp>
      <p:sp>
        <p:nvSpPr>
          <p:cNvPr id="79" name="TextBox 78"/>
          <p:cNvSpPr txBox="1"/>
          <p:nvPr/>
        </p:nvSpPr>
        <p:spPr>
          <a:xfrm>
            <a:off x="2504728" y="6197242"/>
            <a:ext cx="761747" cy="400110"/>
          </a:xfrm>
          <a:prstGeom prst="rect">
            <a:avLst/>
          </a:prstGeom>
          <a:noFill/>
        </p:spPr>
        <p:txBody>
          <a:bodyPr wrap="none" rtlCol="0">
            <a:spAutoFit/>
          </a:bodyPr>
          <a:lstStyle/>
          <a:p>
            <a:r>
              <a:rPr lang="en-NZ" sz="2000" b="1" dirty="0" smtClean="0">
                <a:latin typeface="Century Gothic" pitchFamily="34" charset="0"/>
              </a:rPr>
              <a:t>2008</a:t>
            </a:r>
            <a:endParaRPr lang="en-IN" sz="2000" b="1" dirty="0">
              <a:latin typeface="Century Gothic" pitchFamily="34" charset="0"/>
            </a:endParaRPr>
          </a:p>
        </p:txBody>
      </p:sp>
      <p:sp>
        <p:nvSpPr>
          <p:cNvPr id="80" name="TextBox 79"/>
          <p:cNvSpPr txBox="1"/>
          <p:nvPr/>
        </p:nvSpPr>
        <p:spPr>
          <a:xfrm>
            <a:off x="3543181" y="6197242"/>
            <a:ext cx="761747" cy="400110"/>
          </a:xfrm>
          <a:prstGeom prst="rect">
            <a:avLst/>
          </a:prstGeom>
          <a:noFill/>
        </p:spPr>
        <p:txBody>
          <a:bodyPr wrap="none" rtlCol="0">
            <a:spAutoFit/>
          </a:bodyPr>
          <a:lstStyle/>
          <a:p>
            <a:r>
              <a:rPr lang="en-NZ" sz="2000" b="1" dirty="0" smtClean="0">
                <a:latin typeface="Century Gothic" pitchFamily="34" charset="0"/>
              </a:rPr>
              <a:t>2009</a:t>
            </a:r>
            <a:endParaRPr lang="en-IN" sz="2000" b="1" dirty="0">
              <a:latin typeface="Century Gothic" pitchFamily="34" charset="0"/>
            </a:endParaRPr>
          </a:p>
        </p:txBody>
      </p:sp>
      <p:sp>
        <p:nvSpPr>
          <p:cNvPr id="81" name="TextBox 80"/>
          <p:cNvSpPr txBox="1"/>
          <p:nvPr/>
        </p:nvSpPr>
        <p:spPr>
          <a:xfrm>
            <a:off x="4664968" y="6197242"/>
            <a:ext cx="761747" cy="400110"/>
          </a:xfrm>
          <a:prstGeom prst="rect">
            <a:avLst/>
          </a:prstGeom>
          <a:noFill/>
        </p:spPr>
        <p:txBody>
          <a:bodyPr wrap="none" rtlCol="0">
            <a:spAutoFit/>
          </a:bodyPr>
          <a:lstStyle/>
          <a:p>
            <a:r>
              <a:rPr lang="en-NZ" sz="2000" b="1" dirty="0" smtClean="0">
                <a:latin typeface="Century Gothic" pitchFamily="34" charset="0"/>
              </a:rPr>
              <a:t>2010</a:t>
            </a:r>
            <a:endParaRPr lang="en-IN" sz="2000" b="1" dirty="0">
              <a:latin typeface="Century Gothic" pitchFamily="34" charset="0"/>
            </a:endParaRPr>
          </a:p>
        </p:txBody>
      </p:sp>
      <p:sp>
        <p:nvSpPr>
          <p:cNvPr id="82" name="TextBox 81"/>
          <p:cNvSpPr txBox="1"/>
          <p:nvPr/>
        </p:nvSpPr>
        <p:spPr>
          <a:xfrm>
            <a:off x="5745088" y="6197242"/>
            <a:ext cx="761747" cy="400110"/>
          </a:xfrm>
          <a:prstGeom prst="rect">
            <a:avLst/>
          </a:prstGeom>
          <a:noFill/>
        </p:spPr>
        <p:txBody>
          <a:bodyPr wrap="none" rtlCol="0">
            <a:spAutoFit/>
          </a:bodyPr>
          <a:lstStyle/>
          <a:p>
            <a:r>
              <a:rPr lang="en-NZ" sz="2000" b="1" dirty="0" smtClean="0">
                <a:latin typeface="Century Gothic" pitchFamily="34" charset="0"/>
              </a:rPr>
              <a:t>2011</a:t>
            </a:r>
            <a:endParaRPr lang="en-IN" sz="2000" b="1" dirty="0">
              <a:latin typeface="Century Gothic" pitchFamily="34" charset="0"/>
            </a:endParaRPr>
          </a:p>
        </p:txBody>
      </p:sp>
      <p:sp>
        <p:nvSpPr>
          <p:cNvPr id="83" name="TextBox 82"/>
          <p:cNvSpPr txBox="1"/>
          <p:nvPr/>
        </p:nvSpPr>
        <p:spPr>
          <a:xfrm>
            <a:off x="6825208" y="6197242"/>
            <a:ext cx="761747" cy="400110"/>
          </a:xfrm>
          <a:prstGeom prst="rect">
            <a:avLst/>
          </a:prstGeom>
          <a:noFill/>
        </p:spPr>
        <p:txBody>
          <a:bodyPr wrap="none" rtlCol="0">
            <a:spAutoFit/>
          </a:bodyPr>
          <a:lstStyle/>
          <a:p>
            <a:r>
              <a:rPr lang="en-NZ" sz="2000" b="1" dirty="0" smtClean="0">
                <a:latin typeface="Century Gothic" pitchFamily="34" charset="0"/>
              </a:rPr>
              <a:t>2012</a:t>
            </a:r>
            <a:endParaRPr lang="en-IN" sz="2000" b="1" dirty="0">
              <a:latin typeface="Century Gothic" pitchFamily="34" charset="0"/>
            </a:endParaRPr>
          </a:p>
        </p:txBody>
      </p:sp>
      <p:sp>
        <p:nvSpPr>
          <p:cNvPr id="84" name="TextBox 83"/>
          <p:cNvSpPr txBox="1"/>
          <p:nvPr/>
        </p:nvSpPr>
        <p:spPr>
          <a:xfrm>
            <a:off x="7935669" y="6197242"/>
            <a:ext cx="761747" cy="400110"/>
          </a:xfrm>
          <a:prstGeom prst="rect">
            <a:avLst/>
          </a:prstGeom>
          <a:noFill/>
        </p:spPr>
        <p:txBody>
          <a:bodyPr wrap="none" rtlCol="0">
            <a:spAutoFit/>
          </a:bodyPr>
          <a:lstStyle/>
          <a:p>
            <a:r>
              <a:rPr lang="en-NZ" sz="2000" b="1" dirty="0" smtClean="0">
                <a:latin typeface="Century Gothic" pitchFamily="34" charset="0"/>
              </a:rPr>
              <a:t>2013</a:t>
            </a:r>
            <a:endParaRPr lang="en-IN" sz="2000" b="1" dirty="0">
              <a:latin typeface="Century Gothic" pitchFamily="34" charset="0"/>
            </a:endParaRPr>
          </a:p>
        </p:txBody>
      </p:sp>
      <p:sp>
        <p:nvSpPr>
          <p:cNvPr id="15" name="Rectangle 14"/>
          <p:cNvSpPr/>
          <p:nvPr/>
        </p:nvSpPr>
        <p:spPr>
          <a:xfrm>
            <a:off x="252524" y="1127066"/>
            <a:ext cx="6788708" cy="861774"/>
          </a:xfrm>
          <a:prstGeom prst="rect">
            <a:avLst/>
          </a:prstGeom>
        </p:spPr>
        <p:txBody>
          <a:bodyPr wrap="square">
            <a:spAutoFit/>
          </a:bodyPr>
          <a:lstStyle/>
          <a:p>
            <a:r>
              <a:rPr lang="en-NZ" sz="2500" i="1" dirty="0" smtClean="0">
                <a:solidFill>
                  <a:srgbClr val="800000"/>
                </a:solidFill>
              </a:rPr>
              <a:t>Growth </a:t>
            </a:r>
            <a:r>
              <a:rPr lang="en-NZ" sz="2500" i="1" dirty="0">
                <a:solidFill>
                  <a:srgbClr val="800000"/>
                </a:solidFill>
              </a:rPr>
              <a:t>for restaurant bookings and associated searches of 17% in 2011-2012</a:t>
            </a:r>
            <a:endParaRPr lang="en-IN" sz="2500" i="1" dirty="0">
              <a:solidFill>
                <a:srgbClr val="800000"/>
              </a:solidFill>
            </a:endParaRPr>
          </a:p>
        </p:txBody>
      </p:sp>
    </p:spTree>
    <p:extLst>
      <p:ext uri="{BB962C8B-B14F-4D97-AF65-F5344CB8AC3E}">
        <p14:creationId xmlns:p14="http://schemas.microsoft.com/office/powerpoint/2010/main" val="154791640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Livebookings</a:t>
            </a:r>
            <a:endParaRPr lang="en-IN"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61482"/>
            <a:ext cx="9906000" cy="4504055"/>
          </a:xfrm>
          <a:prstGeom prst="rect">
            <a:avLst/>
          </a:prstGeom>
        </p:spPr>
      </p:pic>
      <p:sp>
        <p:nvSpPr>
          <p:cNvPr id="9" name="Oval 8"/>
          <p:cNvSpPr/>
          <p:nvPr/>
        </p:nvSpPr>
        <p:spPr>
          <a:xfrm>
            <a:off x="3591171" y="2924944"/>
            <a:ext cx="648072" cy="648072"/>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Oval 18"/>
          <p:cNvSpPr/>
          <p:nvPr/>
        </p:nvSpPr>
        <p:spPr>
          <a:xfrm>
            <a:off x="4160912" y="2420888"/>
            <a:ext cx="432048" cy="432048"/>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Oval 19"/>
          <p:cNvSpPr/>
          <p:nvPr/>
        </p:nvSpPr>
        <p:spPr>
          <a:xfrm>
            <a:off x="4224640" y="2916180"/>
            <a:ext cx="288032" cy="288032"/>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72480" y="1030377"/>
            <a:ext cx="7848872" cy="1246495"/>
          </a:xfrm>
          <a:prstGeom prst="rect">
            <a:avLst/>
          </a:prstGeom>
        </p:spPr>
        <p:txBody>
          <a:bodyPr wrap="square">
            <a:spAutoFit/>
          </a:bodyPr>
          <a:lstStyle/>
          <a:p>
            <a:pPr algn="just"/>
            <a:r>
              <a:rPr lang="en-NZ" sz="2500" i="1" dirty="0" smtClean="0">
                <a:solidFill>
                  <a:srgbClr val="800000"/>
                </a:solidFill>
              </a:rPr>
              <a:t>Online </a:t>
            </a:r>
            <a:r>
              <a:rPr lang="en-NZ" sz="2500" i="1" dirty="0">
                <a:solidFill>
                  <a:srgbClr val="800000"/>
                </a:solidFill>
              </a:rPr>
              <a:t>bookings for restaurants have been soaring; </a:t>
            </a:r>
            <a:r>
              <a:rPr lang="en-NZ" sz="2500" b="1" i="1" dirty="0">
                <a:solidFill>
                  <a:srgbClr val="800000"/>
                </a:solidFill>
              </a:rPr>
              <a:t>100% in the UK,</a:t>
            </a:r>
            <a:r>
              <a:rPr lang="en-NZ" sz="2500" i="1" dirty="0">
                <a:solidFill>
                  <a:srgbClr val="800000"/>
                </a:solidFill>
              </a:rPr>
              <a:t> </a:t>
            </a:r>
            <a:r>
              <a:rPr lang="en-NZ" sz="2500" b="1" i="1" dirty="0">
                <a:solidFill>
                  <a:srgbClr val="800000"/>
                </a:solidFill>
              </a:rPr>
              <a:t>54% in Sweden</a:t>
            </a:r>
            <a:r>
              <a:rPr lang="en-NZ" sz="2500" i="1" dirty="0">
                <a:solidFill>
                  <a:srgbClr val="800000"/>
                </a:solidFill>
              </a:rPr>
              <a:t> and </a:t>
            </a:r>
            <a:r>
              <a:rPr lang="en-NZ" sz="2500" b="1" i="1" dirty="0">
                <a:solidFill>
                  <a:srgbClr val="800000"/>
                </a:solidFill>
              </a:rPr>
              <a:t>28% in Germany</a:t>
            </a:r>
            <a:r>
              <a:rPr lang="en-NZ" sz="2500" i="1" dirty="0">
                <a:solidFill>
                  <a:srgbClr val="800000"/>
                </a:solidFill>
              </a:rPr>
              <a:t> over 2011/2012.</a:t>
            </a:r>
            <a:endParaRPr lang="en-IN" sz="2500" i="1" dirty="0">
              <a:solidFill>
                <a:srgbClr val="800000"/>
              </a:solidFill>
            </a:endParaRPr>
          </a:p>
        </p:txBody>
      </p:sp>
      <p:sp>
        <p:nvSpPr>
          <p:cNvPr id="11" name="TextBox 10"/>
          <p:cNvSpPr txBox="1"/>
          <p:nvPr/>
        </p:nvSpPr>
        <p:spPr>
          <a:xfrm>
            <a:off x="3584848" y="3007985"/>
            <a:ext cx="530915" cy="276999"/>
          </a:xfrm>
          <a:prstGeom prst="rect">
            <a:avLst/>
          </a:prstGeom>
          <a:noFill/>
        </p:spPr>
        <p:txBody>
          <a:bodyPr wrap="none" rtlCol="0">
            <a:spAutoFit/>
          </a:bodyPr>
          <a:lstStyle/>
          <a:p>
            <a:r>
              <a:rPr lang="en-US" sz="1200" dirty="0" smtClean="0"/>
              <a:t>100%</a:t>
            </a:r>
            <a:endParaRPr lang="en-IN" sz="1200" dirty="0"/>
          </a:p>
        </p:txBody>
      </p:sp>
      <p:sp>
        <p:nvSpPr>
          <p:cNvPr id="23" name="TextBox 22"/>
          <p:cNvSpPr txBox="1"/>
          <p:nvPr/>
        </p:nvSpPr>
        <p:spPr>
          <a:xfrm>
            <a:off x="3872880" y="2276872"/>
            <a:ext cx="452368" cy="276999"/>
          </a:xfrm>
          <a:prstGeom prst="rect">
            <a:avLst/>
          </a:prstGeom>
          <a:noFill/>
        </p:spPr>
        <p:txBody>
          <a:bodyPr wrap="none" rtlCol="0">
            <a:spAutoFit/>
          </a:bodyPr>
          <a:lstStyle/>
          <a:p>
            <a:r>
              <a:rPr lang="en-US" sz="1200" dirty="0" smtClean="0"/>
              <a:t>50%</a:t>
            </a:r>
            <a:endParaRPr lang="en-IN" sz="1200" dirty="0"/>
          </a:p>
        </p:txBody>
      </p:sp>
      <p:sp>
        <p:nvSpPr>
          <p:cNvPr id="24" name="TextBox 23"/>
          <p:cNvSpPr txBox="1"/>
          <p:nvPr/>
        </p:nvSpPr>
        <p:spPr>
          <a:xfrm>
            <a:off x="4465350" y="2847581"/>
            <a:ext cx="452368" cy="276999"/>
          </a:xfrm>
          <a:prstGeom prst="rect">
            <a:avLst/>
          </a:prstGeom>
          <a:noFill/>
        </p:spPr>
        <p:txBody>
          <a:bodyPr wrap="none" rtlCol="0">
            <a:spAutoFit/>
          </a:bodyPr>
          <a:lstStyle/>
          <a:p>
            <a:r>
              <a:rPr lang="en-US" sz="1200" dirty="0" smtClean="0"/>
              <a:t>28%</a:t>
            </a:r>
            <a:endParaRPr lang="en-IN" sz="1200" dirty="0"/>
          </a:p>
        </p:txBody>
      </p:sp>
    </p:spTree>
    <p:extLst>
      <p:ext uri="{BB962C8B-B14F-4D97-AF65-F5344CB8AC3E}">
        <p14:creationId xmlns:p14="http://schemas.microsoft.com/office/powerpoint/2010/main" val="296605469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heel(1)">
                                      <p:cBhvr>
                                        <p:cTn id="18" dur="2000"/>
                                        <p:tgtEl>
                                          <p:spTgt spid="19"/>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heel(1)">
                                      <p:cBhvr>
                                        <p:cTn id="29" dur="2000"/>
                                        <p:tgtEl>
                                          <p:spTgt spid="20"/>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0" grpId="0" animBg="1"/>
      <p:bldP spid="11"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Bookings through mobile devices</a:t>
            </a:r>
            <a:endParaRPr lang="en-IN" dirty="0"/>
          </a:p>
        </p:txBody>
      </p:sp>
      <p:sp>
        <p:nvSpPr>
          <p:cNvPr id="10" name="Rectangle 9"/>
          <p:cNvSpPr/>
          <p:nvPr/>
        </p:nvSpPr>
        <p:spPr>
          <a:xfrm>
            <a:off x="272480" y="1030377"/>
            <a:ext cx="7848872" cy="1292662"/>
          </a:xfrm>
          <a:prstGeom prst="rect">
            <a:avLst/>
          </a:prstGeom>
        </p:spPr>
        <p:txBody>
          <a:bodyPr wrap="square">
            <a:spAutoFit/>
          </a:bodyPr>
          <a:lstStyle/>
          <a:p>
            <a:pPr algn="just"/>
            <a:r>
              <a:rPr lang="en-NZ" sz="2500" i="1" dirty="0">
                <a:solidFill>
                  <a:srgbClr val="800000"/>
                </a:solidFill>
              </a:rPr>
              <a:t>iPhones and Web-enabled Android smartphones are seeing a </a:t>
            </a:r>
            <a:r>
              <a:rPr lang="en-NZ" sz="2500" b="1" i="1" dirty="0">
                <a:solidFill>
                  <a:srgbClr val="800000"/>
                </a:solidFill>
              </a:rPr>
              <a:t>growth rate of up to 260%</a:t>
            </a:r>
            <a:r>
              <a:rPr lang="en-NZ" sz="2500" i="1" dirty="0">
                <a:solidFill>
                  <a:srgbClr val="800000"/>
                </a:solidFill>
              </a:rPr>
              <a:t> over the same period according to </a:t>
            </a:r>
            <a:r>
              <a:rPr lang="en-NZ" sz="2500" i="1" dirty="0" err="1">
                <a:solidFill>
                  <a:srgbClr val="800000"/>
                </a:solidFill>
              </a:rPr>
              <a:t>LiveBookings</a:t>
            </a:r>
            <a:r>
              <a:rPr lang="en-NZ" sz="2500" i="1" dirty="0">
                <a:solidFill>
                  <a:srgbClr val="800000"/>
                </a:solidFill>
              </a:rPr>
              <a:t>.</a:t>
            </a:r>
            <a:endParaRPr lang="en-IN" sz="2500" i="1" dirty="0">
              <a:solidFill>
                <a:srgbClr val="8000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0234" y="2564904"/>
            <a:ext cx="6035020" cy="329946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21161"/>
          <a:stretch/>
        </p:blipFill>
        <p:spPr>
          <a:xfrm>
            <a:off x="1208584" y="3861048"/>
            <a:ext cx="2759782" cy="2071297"/>
          </a:xfrm>
          <a:prstGeom prst="rect">
            <a:avLst/>
          </a:prstGeom>
          <a:effectLst>
            <a:outerShdw blurRad="76200" dir="13500000" sy="23000" kx="1200000" algn="br" rotWithShape="0">
              <a:prstClr val="black">
                <a:alpha val="20000"/>
              </a:prstClr>
            </a:outerShdw>
            <a:softEdge rad="31750"/>
          </a:effectLst>
        </p:spPr>
      </p:pic>
    </p:spTree>
    <p:extLst>
      <p:ext uri="{BB962C8B-B14F-4D97-AF65-F5344CB8AC3E}">
        <p14:creationId xmlns:p14="http://schemas.microsoft.com/office/powerpoint/2010/main" val="52983908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left)">
                                      <p:cBhvr>
                                        <p:cTn id="8" dur="500"/>
                                        <p:tgtEl>
                                          <p:spTgt spid="5"/>
                                        </p:tgtEl>
                                      </p:cBhvr>
                                    </p:animEffect>
                                  </p:childTnLst>
                                </p:cTn>
                              </p:par>
                              <p:par>
                                <p:cTn id="9" presetID="1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568" y="1184090"/>
            <a:ext cx="2808312" cy="2314543"/>
          </a:xfrm>
          <a:prstGeom prst="rect">
            <a:avLst/>
          </a:prstGeom>
          <a:effectLst>
            <a:softEdge rad="127000"/>
          </a:effectLst>
        </p:spPr>
      </p:pic>
      <p:sp>
        <p:nvSpPr>
          <p:cNvPr id="2" name="Title 1"/>
          <p:cNvSpPr>
            <a:spLocks noGrp="1"/>
          </p:cNvSpPr>
          <p:nvPr>
            <p:ph type="title"/>
          </p:nvPr>
        </p:nvSpPr>
        <p:spPr/>
        <p:txBody>
          <a:bodyPr>
            <a:normAutofit fontScale="90000"/>
          </a:bodyPr>
          <a:lstStyle/>
          <a:p>
            <a:r>
              <a:rPr lang="en-NZ" dirty="0" smtClean="0"/>
              <a:t>Restaurant </a:t>
            </a:r>
            <a:r>
              <a:rPr lang="en-NZ" dirty="0"/>
              <a:t>online </a:t>
            </a:r>
            <a:r>
              <a:rPr lang="en-NZ" dirty="0" smtClean="0"/>
              <a:t>mean </a:t>
            </a:r>
            <a:r>
              <a:rPr lang="en-NZ" dirty="0"/>
              <a:t>the difference between success and failure</a:t>
            </a:r>
            <a:r>
              <a:rPr lang="en-GB" dirty="0" smtClean="0"/>
              <a:t>s</a:t>
            </a:r>
            <a:endParaRPr lang="en-IN" dirty="0"/>
          </a:p>
        </p:txBody>
      </p:sp>
      <p:sp>
        <p:nvSpPr>
          <p:cNvPr id="5" name="Right Arrow 4"/>
          <p:cNvSpPr/>
          <p:nvPr/>
        </p:nvSpPr>
        <p:spPr>
          <a:xfrm>
            <a:off x="-951656" y="3068960"/>
            <a:ext cx="5760640" cy="3024336"/>
          </a:xfrm>
          <a:prstGeom prst="rightArrow">
            <a:avLst>
              <a:gd name="adj1" fmla="val 62511"/>
              <a:gd name="adj2" fmla="val 17681"/>
            </a:avLst>
          </a:prstGeom>
          <a:solidFill>
            <a:schemeClr val="bg1">
              <a:lumMod val="95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ight Arrow 9"/>
          <p:cNvSpPr/>
          <p:nvPr/>
        </p:nvSpPr>
        <p:spPr>
          <a:xfrm rot="10800000">
            <a:off x="5313040" y="1412776"/>
            <a:ext cx="5544616" cy="3024336"/>
          </a:xfrm>
          <a:prstGeom prst="rightArrow">
            <a:avLst>
              <a:gd name="adj1" fmla="val 63554"/>
              <a:gd name="adj2" fmla="val 17681"/>
            </a:avLst>
          </a:prstGeom>
          <a:solidFill>
            <a:srgbClr val="800000"/>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p:cNvSpPr/>
          <p:nvPr/>
        </p:nvSpPr>
        <p:spPr>
          <a:xfrm>
            <a:off x="200472" y="3905761"/>
            <a:ext cx="4303696" cy="1323439"/>
          </a:xfrm>
          <a:prstGeom prst="rect">
            <a:avLst/>
          </a:prstGeom>
        </p:spPr>
        <p:txBody>
          <a:bodyPr wrap="square">
            <a:spAutoFit/>
          </a:bodyPr>
          <a:lstStyle/>
          <a:p>
            <a:pPr algn="just"/>
            <a:r>
              <a:rPr lang="en-NZ" sz="2000" i="1" dirty="0">
                <a:solidFill>
                  <a:srgbClr val="800000"/>
                </a:solidFill>
              </a:rPr>
              <a:t>According to food service consultancy Horizons, 67% of consumers expect to be able to book a restaurant table directly from a website.</a:t>
            </a:r>
            <a:endParaRPr lang="en-IN" sz="2000" i="1" dirty="0">
              <a:solidFill>
                <a:srgbClr val="800000"/>
              </a:solidFill>
            </a:endParaRPr>
          </a:p>
        </p:txBody>
      </p:sp>
      <p:sp>
        <p:nvSpPr>
          <p:cNvPr id="7" name="Rectangle 6"/>
          <p:cNvSpPr/>
          <p:nvPr/>
        </p:nvSpPr>
        <p:spPr>
          <a:xfrm>
            <a:off x="5529064" y="2179086"/>
            <a:ext cx="4176464" cy="1477328"/>
          </a:xfrm>
          <a:prstGeom prst="rect">
            <a:avLst/>
          </a:prstGeom>
        </p:spPr>
        <p:txBody>
          <a:bodyPr wrap="square">
            <a:spAutoFit/>
          </a:bodyPr>
          <a:lstStyle/>
          <a:p>
            <a:pPr algn="just"/>
            <a:r>
              <a:rPr lang="en-NZ" dirty="0">
                <a:solidFill>
                  <a:schemeClr val="bg1">
                    <a:lumMod val="95000"/>
                  </a:schemeClr>
                </a:solidFill>
              </a:rPr>
              <a:t>Moreover, 14% of online bookings were taken outside of the opening hours of the venue, and 44% were taken during peak service hours when staff are potentially too busy to take bookings.</a:t>
            </a:r>
            <a:endParaRPr lang="en-IN" dirty="0">
              <a:solidFill>
                <a:schemeClr val="bg1">
                  <a:lumMod val="95000"/>
                </a:schemeClr>
              </a:solidFill>
            </a:endParaRPr>
          </a:p>
        </p:txBody>
      </p:sp>
    </p:spTree>
    <p:extLst>
      <p:ext uri="{BB962C8B-B14F-4D97-AF65-F5344CB8AC3E}">
        <p14:creationId xmlns:p14="http://schemas.microsoft.com/office/powerpoint/2010/main" val="218403935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2000"/>
                                        <p:tgtEl>
                                          <p:spTgt spid="1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2500"/>
                            </p:stCondLst>
                            <p:childTnLst>
                              <p:par>
                                <p:cTn id="13" presetID="1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2000"/>
                                        <p:tgtEl>
                                          <p:spTgt spid="5"/>
                                        </p:tgtEl>
                                        <p:attrNameLst>
                                          <p:attrName>ppt_x</p:attrName>
                                        </p:attrNameLst>
                                      </p:cBhvr>
                                      <p:tavLst>
                                        <p:tav tm="0">
                                          <p:val>
                                            <p:strVal val="#ppt_x-#ppt_w*1.125000"/>
                                          </p:val>
                                        </p:tav>
                                        <p:tav tm="100000">
                                          <p:val>
                                            <p:strVal val="#ppt_x"/>
                                          </p:val>
                                        </p:tav>
                                      </p:tavLst>
                                    </p:anim>
                                    <p:animEffect transition="in" filter="wipe(right)">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2000"/>
                                        <p:tgtEl>
                                          <p:spTgt spid="10"/>
                                        </p:tgtEl>
                                        <p:attrNameLst>
                                          <p:attrName>ppt_x</p:attrName>
                                        </p:attrNameLst>
                                      </p:cBhvr>
                                      <p:tavLst>
                                        <p:tav tm="0">
                                          <p:val>
                                            <p:strVal val="#ppt_x+#ppt_w*1.125000"/>
                                          </p:val>
                                        </p:tav>
                                        <p:tav tm="100000">
                                          <p:val>
                                            <p:strVal val="#ppt_x"/>
                                          </p:val>
                                        </p:tav>
                                      </p:tavLst>
                                    </p:anim>
                                    <p:animEffect transition="in" filter="wipe(left)">
                                      <p:cBhvr>
                                        <p:cTn id="26" dur="2000"/>
                                        <p:tgtEl>
                                          <p:spTgt spid="10"/>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Customers </a:t>
            </a:r>
            <a:r>
              <a:rPr lang="en-NZ" dirty="0"/>
              <a:t>READ reviews online – before deciding to BOOK online.</a:t>
            </a:r>
            <a:endParaRPr lang="en-IN"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163" y="1506948"/>
            <a:ext cx="10729192" cy="4946388"/>
          </a:xfrm>
          <a:prstGeom prst="rect">
            <a:avLst/>
          </a:prstGeom>
          <a:effectLst>
            <a:softEdge rad="635000"/>
          </a:effectLst>
        </p:spPr>
      </p:pic>
    </p:spTree>
    <p:extLst>
      <p:ext uri="{BB962C8B-B14F-4D97-AF65-F5344CB8AC3E}">
        <p14:creationId xmlns:p14="http://schemas.microsoft.com/office/powerpoint/2010/main" val="309793632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Study from </a:t>
            </a:r>
            <a:r>
              <a:rPr lang="en-NZ" dirty="0"/>
              <a:t>University of </a:t>
            </a:r>
            <a:r>
              <a:rPr lang="en-NZ" dirty="0" smtClean="0"/>
              <a:t>California say…</a:t>
            </a:r>
            <a:endParaRPr lang="en-IN" dirty="0"/>
          </a:p>
        </p:txBody>
      </p:sp>
      <p:sp>
        <p:nvSpPr>
          <p:cNvPr id="4" name="Rectangle 3"/>
          <p:cNvSpPr/>
          <p:nvPr/>
        </p:nvSpPr>
        <p:spPr>
          <a:xfrm>
            <a:off x="632520" y="1325702"/>
            <a:ext cx="3312368" cy="37510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1054931" y="1340768"/>
            <a:ext cx="2961965" cy="323165"/>
          </a:xfrm>
          <a:prstGeom prst="rect">
            <a:avLst/>
          </a:prstGeom>
        </p:spPr>
        <p:txBody>
          <a:bodyPr wrap="none">
            <a:spAutoFit/>
          </a:bodyPr>
          <a:lstStyle/>
          <a:p>
            <a:r>
              <a:rPr lang="en-NZ" sz="1500" i="1" dirty="0">
                <a:solidFill>
                  <a:schemeClr val="bg1">
                    <a:lumMod val="95000"/>
                  </a:schemeClr>
                </a:solidFill>
                <a:latin typeface="+mj-lt"/>
              </a:rPr>
              <a:t>300 restaurants from San Francisco </a:t>
            </a:r>
            <a:endParaRPr lang="en-IN" sz="1500" i="1" dirty="0">
              <a:solidFill>
                <a:schemeClr val="bg1">
                  <a:lumMod val="95000"/>
                </a:schemeClr>
              </a:solidFill>
              <a:latin typeface="+mj-lt"/>
            </a:endParaRPr>
          </a:p>
        </p:txBody>
      </p:sp>
      <p:sp>
        <p:nvSpPr>
          <p:cNvPr id="6" name="Rectangle 5"/>
          <p:cNvSpPr/>
          <p:nvPr/>
        </p:nvSpPr>
        <p:spPr>
          <a:xfrm>
            <a:off x="1054931" y="1767953"/>
            <a:ext cx="2889958" cy="37510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1980120" y="1772816"/>
            <a:ext cx="2036776" cy="323165"/>
          </a:xfrm>
          <a:prstGeom prst="rect">
            <a:avLst/>
          </a:prstGeom>
        </p:spPr>
        <p:txBody>
          <a:bodyPr wrap="none">
            <a:spAutoFit/>
          </a:bodyPr>
          <a:lstStyle/>
          <a:p>
            <a:r>
              <a:rPr lang="en-NZ" sz="1500" i="1" dirty="0" smtClean="0">
                <a:solidFill>
                  <a:schemeClr val="bg1">
                    <a:lumMod val="95000"/>
                  </a:schemeClr>
                </a:solidFill>
                <a:latin typeface="+mj-lt"/>
              </a:rPr>
              <a:t>The </a:t>
            </a:r>
            <a:r>
              <a:rPr lang="en-NZ" sz="1500" i="1" dirty="0">
                <a:solidFill>
                  <a:schemeClr val="bg1">
                    <a:lumMod val="95000"/>
                  </a:schemeClr>
                </a:solidFill>
                <a:latin typeface="+mj-lt"/>
              </a:rPr>
              <a:t>Yelp feedback </a:t>
            </a:r>
            <a:r>
              <a:rPr lang="en-NZ" sz="1500" i="1" dirty="0" smtClean="0">
                <a:solidFill>
                  <a:schemeClr val="bg1">
                    <a:lumMod val="95000"/>
                  </a:schemeClr>
                </a:solidFill>
                <a:latin typeface="+mj-lt"/>
              </a:rPr>
              <a:t>site…</a:t>
            </a:r>
            <a:endParaRPr lang="en-IN" sz="1500" i="1" dirty="0">
              <a:solidFill>
                <a:schemeClr val="bg1">
                  <a:lumMod val="95000"/>
                </a:schemeClr>
              </a:solidFill>
              <a:latin typeface="+mj-lt"/>
            </a:endParaRPr>
          </a:p>
        </p:txBody>
      </p:sp>
      <p:sp>
        <p:nvSpPr>
          <p:cNvPr id="8" name="Rectangle 7"/>
          <p:cNvSpPr/>
          <p:nvPr/>
        </p:nvSpPr>
        <p:spPr>
          <a:xfrm>
            <a:off x="622540" y="2204864"/>
            <a:ext cx="3322348" cy="37510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1568624" y="2241739"/>
            <a:ext cx="2437719" cy="323165"/>
          </a:xfrm>
          <a:prstGeom prst="rect">
            <a:avLst/>
          </a:prstGeom>
        </p:spPr>
        <p:txBody>
          <a:bodyPr wrap="none">
            <a:spAutoFit/>
          </a:bodyPr>
          <a:lstStyle/>
          <a:p>
            <a:r>
              <a:rPr lang="en-NZ" sz="1500" i="1" dirty="0">
                <a:solidFill>
                  <a:schemeClr val="bg1">
                    <a:lumMod val="95000"/>
                  </a:schemeClr>
                </a:solidFill>
                <a:latin typeface="+mj-lt"/>
              </a:rPr>
              <a:t>using its five star rating tools</a:t>
            </a:r>
            <a:endParaRPr lang="en-IN" sz="1500" i="1" dirty="0">
              <a:solidFill>
                <a:schemeClr val="bg1">
                  <a:lumMod val="95000"/>
                </a:schemeClr>
              </a:solidFill>
              <a:latin typeface="+mj-lt"/>
            </a:endParaRPr>
          </a:p>
        </p:txBody>
      </p:sp>
      <p:sp>
        <p:nvSpPr>
          <p:cNvPr id="10" name="Rectangle 9"/>
          <p:cNvSpPr/>
          <p:nvPr/>
        </p:nvSpPr>
        <p:spPr>
          <a:xfrm>
            <a:off x="4304929" y="1433824"/>
            <a:ext cx="5256583" cy="1015663"/>
          </a:xfrm>
          <a:prstGeom prst="rect">
            <a:avLst/>
          </a:prstGeom>
        </p:spPr>
        <p:txBody>
          <a:bodyPr wrap="square">
            <a:spAutoFit/>
          </a:bodyPr>
          <a:lstStyle/>
          <a:p>
            <a:pPr algn="just"/>
            <a:r>
              <a:rPr lang="en-NZ" sz="2000" i="1" dirty="0">
                <a:solidFill>
                  <a:srgbClr val="800000"/>
                </a:solidFill>
              </a:rPr>
              <a:t>The work found that even a </a:t>
            </a:r>
            <a:r>
              <a:rPr lang="en-NZ" sz="2000" b="1" i="1" u="sng" dirty="0">
                <a:solidFill>
                  <a:srgbClr val="800000"/>
                </a:solidFill>
              </a:rPr>
              <a:t>half star difference </a:t>
            </a:r>
            <a:r>
              <a:rPr lang="en-NZ" sz="2000" i="1" dirty="0">
                <a:solidFill>
                  <a:srgbClr val="800000"/>
                </a:solidFill>
              </a:rPr>
              <a:t>could have a dramatic impact upon the restaurants business; </a:t>
            </a:r>
            <a:endParaRPr lang="en-IN" sz="2000" i="1" dirty="0">
              <a:solidFill>
                <a:srgbClr val="800000"/>
              </a:solidFill>
            </a:endParaRPr>
          </a:p>
        </p:txBody>
      </p:sp>
      <p:sp>
        <p:nvSpPr>
          <p:cNvPr id="11" name="Rounded Rectangle 10"/>
          <p:cNvSpPr/>
          <p:nvPr/>
        </p:nvSpPr>
        <p:spPr>
          <a:xfrm>
            <a:off x="4016896" y="1318409"/>
            <a:ext cx="5616624" cy="1246495"/>
          </a:xfrm>
          <a:prstGeom prst="round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ounded Rectangle 11"/>
          <p:cNvSpPr/>
          <p:nvPr/>
        </p:nvSpPr>
        <p:spPr>
          <a:xfrm>
            <a:off x="272480" y="1311150"/>
            <a:ext cx="3944888" cy="1246495"/>
          </a:xfrm>
          <a:prstGeom prst="round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Oval Callout 16"/>
          <p:cNvSpPr/>
          <p:nvPr/>
        </p:nvSpPr>
        <p:spPr>
          <a:xfrm>
            <a:off x="416496" y="3429000"/>
            <a:ext cx="4608512" cy="2592288"/>
          </a:xfrm>
          <a:prstGeom prst="wedgeEllipseCallout">
            <a:avLst>
              <a:gd name="adj1" fmla="val 30165"/>
              <a:gd name="adj2" fmla="val -84794"/>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Oval Callout 17"/>
          <p:cNvSpPr/>
          <p:nvPr/>
        </p:nvSpPr>
        <p:spPr>
          <a:xfrm>
            <a:off x="5313040" y="3429000"/>
            <a:ext cx="4437033" cy="2592288"/>
          </a:xfrm>
          <a:prstGeom prst="wedgeEllipseCallout">
            <a:avLst>
              <a:gd name="adj1" fmla="val -76795"/>
              <a:gd name="adj2" fmla="val -8385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p:cNvSpPr/>
          <p:nvPr/>
        </p:nvSpPr>
        <p:spPr>
          <a:xfrm>
            <a:off x="766899" y="4049777"/>
            <a:ext cx="3970077" cy="1323439"/>
          </a:xfrm>
          <a:prstGeom prst="rect">
            <a:avLst/>
          </a:prstGeom>
        </p:spPr>
        <p:txBody>
          <a:bodyPr wrap="square">
            <a:spAutoFit/>
          </a:bodyPr>
          <a:lstStyle/>
          <a:p>
            <a:pPr algn="just"/>
            <a:r>
              <a:rPr lang="en-NZ" sz="2000" i="1" dirty="0" smtClean="0">
                <a:latin typeface="+mj-lt"/>
              </a:rPr>
              <a:t>Moving </a:t>
            </a:r>
            <a:r>
              <a:rPr lang="en-NZ" sz="2000" i="1" dirty="0">
                <a:latin typeface="+mj-lt"/>
              </a:rPr>
              <a:t>from 3 star feedback to 3.5 star feedback improved the odds of being booked solid at peak times from </a:t>
            </a:r>
            <a:r>
              <a:rPr lang="en-NZ" sz="2000" b="1" i="1" dirty="0">
                <a:latin typeface="+mj-lt"/>
              </a:rPr>
              <a:t>13% to 34%</a:t>
            </a:r>
            <a:r>
              <a:rPr lang="en-NZ" sz="2000" i="1" dirty="0">
                <a:latin typeface="+mj-lt"/>
              </a:rPr>
              <a:t>;</a:t>
            </a:r>
            <a:endParaRPr lang="en-IN" sz="2000" i="1" dirty="0">
              <a:latin typeface="+mj-lt"/>
            </a:endParaRPr>
          </a:p>
        </p:txBody>
      </p:sp>
      <p:sp>
        <p:nvSpPr>
          <p:cNvPr id="20" name="Rectangle 19"/>
          <p:cNvSpPr/>
          <p:nvPr/>
        </p:nvSpPr>
        <p:spPr>
          <a:xfrm>
            <a:off x="5745088" y="4063424"/>
            <a:ext cx="3600400" cy="1323439"/>
          </a:xfrm>
          <a:prstGeom prst="rect">
            <a:avLst/>
          </a:prstGeom>
        </p:spPr>
        <p:txBody>
          <a:bodyPr wrap="square">
            <a:spAutoFit/>
          </a:bodyPr>
          <a:lstStyle/>
          <a:p>
            <a:pPr algn="just"/>
            <a:r>
              <a:rPr lang="en-NZ" sz="2000" i="1" dirty="0" smtClean="0">
                <a:latin typeface="+mj-lt"/>
              </a:rPr>
              <a:t>Moving </a:t>
            </a:r>
            <a:r>
              <a:rPr lang="en-NZ" sz="2000" i="1" dirty="0">
                <a:latin typeface="+mj-lt"/>
              </a:rPr>
              <a:t>from 3.5 stars to 4 star feedback increased the likelihood of being booked out at peak times by </a:t>
            </a:r>
            <a:r>
              <a:rPr lang="en-NZ" sz="2000" b="1" i="1" dirty="0">
                <a:latin typeface="+mj-lt"/>
              </a:rPr>
              <a:t>a further 19%</a:t>
            </a:r>
            <a:endParaRPr lang="en-IN" sz="2000" b="1" i="1" dirty="0">
              <a:latin typeface="+mj-lt"/>
            </a:endParaRPr>
          </a:p>
        </p:txBody>
      </p:sp>
    </p:spTree>
    <p:extLst>
      <p:ext uri="{BB962C8B-B14F-4D97-AF65-F5344CB8AC3E}">
        <p14:creationId xmlns:p14="http://schemas.microsoft.com/office/powerpoint/2010/main" val="2152159101"/>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57" y="2348880"/>
            <a:ext cx="10754381" cy="4916289"/>
          </a:xfrm>
          <a:prstGeom prst="rect">
            <a:avLst/>
          </a:prstGeom>
          <a:effectLst>
            <a:softEdge rad="635000"/>
          </a:effectLst>
        </p:spPr>
      </p:pic>
      <p:sp>
        <p:nvSpPr>
          <p:cNvPr id="14" name="Pentagon 13"/>
          <p:cNvSpPr/>
          <p:nvPr/>
        </p:nvSpPr>
        <p:spPr>
          <a:xfrm>
            <a:off x="416496" y="1268760"/>
            <a:ext cx="360040" cy="1015663"/>
          </a:xfrm>
          <a:prstGeom prst="homePlate">
            <a:avLst/>
          </a:prstGeom>
          <a:solidFill>
            <a:srgbClr val="FFC000"/>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r>
              <a:rPr lang="en-NZ" dirty="0" smtClean="0"/>
              <a:t>…supporting </a:t>
            </a:r>
            <a:r>
              <a:rPr lang="en-NZ" dirty="0"/>
              <a:t>evidence</a:t>
            </a:r>
            <a:endParaRPr lang="en-IN" dirty="0"/>
          </a:p>
        </p:txBody>
      </p:sp>
      <p:sp>
        <p:nvSpPr>
          <p:cNvPr id="3" name="Rectangle 2"/>
          <p:cNvSpPr/>
          <p:nvPr/>
        </p:nvSpPr>
        <p:spPr>
          <a:xfrm>
            <a:off x="776536" y="1268760"/>
            <a:ext cx="8064896" cy="1015663"/>
          </a:xfrm>
          <a:prstGeom prst="rect">
            <a:avLst/>
          </a:prstGeom>
        </p:spPr>
        <p:txBody>
          <a:bodyPr wrap="square">
            <a:spAutoFit/>
          </a:bodyPr>
          <a:lstStyle/>
          <a:p>
            <a:pPr algn="just"/>
            <a:r>
              <a:rPr lang="en-NZ" sz="2000" i="1" dirty="0">
                <a:solidFill>
                  <a:srgbClr val="800000"/>
                </a:solidFill>
              </a:rPr>
              <a:t>Food Horizons note that 80% of people who research a restaurant online will then expect to be able to book online, </a:t>
            </a:r>
            <a:r>
              <a:rPr lang="en-NZ" sz="2000" b="1" i="1" u="sng" dirty="0">
                <a:solidFill>
                  <a:srgbClr val="800000"/>
                </a:solidFill>
              </a:rPr>
              <a:t>straight after reading the reviews and feedback</a:t>
            </a:r>
            <a:r>
              <a:rPr lang="en-NZ" sz="2000" i="1" dirty="0">
                <a:solidFill>
                  <a:srgbClr val="800000"/>
                </a:solidFill>
              </a:rPr>
              <a:t>.</a:t>
            </a:r>
            <a:endParaRPr lang="en-IN" sz="2000" i="1" dirty="0">
              <a:solidFill>
                <a:srgbClr val="800000"/>
              </a:solidFill>
            </a:endParaRPr>
          </a:p>
        </p:txBody>
      </p:sp>
      <p:sp>
        <p:nvSpPr>
          <p:cNvPr id="13" name="Rectangle 12"/>
          <p:cNvSpPr/>
          <p:nvPr/>
        </p:nvSpPr>
        <p:spPr>
          <a:xfrm>
            <a:off x="776536" y="2465601"/>
            <a:ext cx="8064896" cy="1323439"/>
          </a:xfrm>
          <a:prstGeom prst="rect">
            <a:avLst/>
          </a:prstGeom>
        </p:spPr>
        <p:txBody>
          <a:bodyPr wrap="square">
            <a:spAutoFit/>
          </a:bodyPr>
          <a:lstStyle/>
          <a:p>
            <a:pPr algn="just"/>
            <a:r>
              <a:rPr lang="en-NZ" sz="2000" i="1" dirty="0">
                <a:solidFill>
                  <a:srgbClr val="800000"/>
                </a:solidFill>
              </a:rPr>
              <a:t>Moreover, the work at Berkeley demonstrated that online feedback had far more impact than any adjustments to prices, special offers, customer service, ingredients or menu, particularly where there was little other information available online.</a:t>
            </a:r>
            <a:endParaRPr lang="en-IN" sz="2000" i="1" dirty="0">
              <a:solidFill>
                <a:srgbClr val="800000"/>
              </a:solidFill>
            </a:endParaRPr>
          </a:p>
        </p:txBody>
      </p:sp>
      <p:sp>
        <p:nvSpPr>
          <p:cNvPr id="21" name="Pentagon 20"/>
          <p:cNvSpPr/>
          <p:nvPr/>
        </p:nvSpPr>
        <p:spPr>
          <a:xfrm>
            <a:off x="416496" y="2619488"/>
            <a:ext cx="360040" cy="1015663"/>
          </a:xfrm>
          <a:prstGeom prst="homePlate">
            <a:avLst/>
          </a:prstGeom>
          <a:solidFill>
            <a:srgbClr val="FFC000"/>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7139444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524</Words>
  <Application>Microsoft Office PowerPoint</Application>
  <PresentationFormat>A4 Paper (210x297 mm)</PresentationFormat>
  <Paragraphs>56</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Online Reputation Management</vt:lpstr>
      <vt:lpstr>What is online reputation management?</vt:lpstr>
      <vt:lpstr>Google reports year-on-year search growth</vt:lpstr>
      <vt:lpstr>Livebookings</vt:lpstr>
      <vt:lpstr>Bookings through mobile devices</vt:lpstr>
      <vt:lpstr>Restaurant online mean the difference between success and failures</vt:lpstr>
      <vt:lpstr>Customers READ reviews online – before deciding to BOOK online.</vt:lpstr>
      <vt:lpstr>Study from University of California say…</vt:lpstr>
      <vt:lpstr>…supporting evidence</vt:lpstr>
      <vt:lpstr>Important to the viability of your restaurant</vt:lpstr>
      <vt:lpstr>Popular Restaurant Review Sites</vt:lpstr>
      <vt:lpstr>Best Practice For Online Reputation Management</vt:lpstr>
      <vt:lpstr>ORM is an investment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praphul</dc:creator>
  <cp:lastModifiedBy>praphul</cp:lastModifiedBy>
  <cp:revision>100</cp:revision>
  <dcterms:created xsi:type="dcterms:W3CDTF">2012-10-25T02:58:16Z</dcterms:created>
  <dcterms:modified xsi:type="dcterms:W3CDTF">2013-01-10T20:26:11Z</dcterms:modified>
</cp:coreProperties>
</file>