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3C38"/>
    <a:srgbClr val="EF8107"/>
    <a:srgbClr val="E23A0C"/>
    <a:srgbClr val="C44B00"/>
    <a:srgbClr val="D6A300"/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6140" autoAdjust="0"/>
    <p:restoredTop sz="85053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31"/>
  <c:chart>
    <c:title>
      <c:layout/>
    </c:title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showPercent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Percent val="1"/>
        </c:dLbls>
        <c:firstSliceAng val="0"/>
        <c:holeSize val="50"/>
      </c:doughnutChart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Desain</c:v>
                </c:pt>
                <c:pt idx="1">
                  <c:v>WEB</c:v>
                </c:pt>
                <c:pt idx="2">
                  <c:v>SEO</c:v>
                </c:pt>
                <c:pt idx="3">
                  <c:v>Graphich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Desain</c:v>
                </c:pt>
                <c:pt idx="1">
                  <c:v>WEB</c:v>
                </c:pt>
                <c:pt idx="2">
                  <c:v>SEO</c:v>
                </c:pt>
                <c:pt idx="3">
                  <c:v>Graphich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2013</c:v>
                </c:pt>
              </c:strCache>
            </c:strRef>
          </c:tx>
          <c:spPr>
            <a:gradFill>
              <a:gsLst>
                <a:gs pos="0">
                  <a:srgbClr val="4F81BD">
                    <a:tint val="66000"/>
                    <a:satMod val="160000"/>
                  </a:srgbClr>
                </a:gs>
                <a:gs pos="50000">
                  <a:srgbClr val="4F81BD">
                    <a:tint val="44500"/>
                    <a:satMod val="160000"/>
                  </a:srgbClr>
                </a:gs>
                <a:gs pos="100000">
                  <a:srgbClr val="4F81BD">
                    <a:tint val="23500"/>
                    <a:satMod val="160000"/>
                  </a:srgbClr>
                </a:gs>
              </a:gsLst>
              <a:lin ang="5400000" scaled="0"/>
            </a:gradFill>
          </c:spPr>
          <c:cat>
            <c:strRef>
              <c:f>Sheet1!$A$2:$A$5</c:f>
              <c:strCache>
                <c:ptCount val="4"/>
                <c:pt idx="0">
                  <c:v>Desain</c:v>
                </c:pt>
                <c:pt idx="1">
                  <c:v>WEB</c:v>
                </c:pt>
                <c:pt idx="2">
                  <c:v>SEO</c:v>
                </c:pt>
                <c:pt idx="3">
                  <c:v>Graphich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box"/>
        <c:axId val="154952064"/>
        <c:axId val="154953600"/>
        <c:axId val="0"/>
      </c:bar3DChart>
      <c:catAx>
        <c:axId val="154952064"/>
        <c:scaling>
          <c:orientation val="minMax"/>
        </c:scaling>
        <c:axPos val="b"/>
        <c:tickLblPos val="nextTo"/>
        <c:crossAx val="154953600"/>
        <c:crosses val="autoZero"/>
        <c:auto val="1"/>
        <c:lblAlgn val="ctr"/>
        <c:lblOffset val="100"/>
      </c:catAx>
      <c:valAx>
        <c:axId val="154953600"/>
        <c:scaling>
          <c:orientation val="minMax"/>
        </c:scaling>
        <c:axPos val="l"/>
        <c:majorGridlines/>
        <c:numFmt formatCode="General" sourceLinked="1"/>
        <c:tickLblPos val="nextTo"/>
        <c:crossAx val="1549520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 flipH="1" flipV="1">
            <a:off x="-3" y="4500570"/>
            <a:ext cx="2786052" cy="1357322"/>
            <a:chOff x="1472254" y="2714620"/>
            <a:chExt cx="7671752" cy="1857388"/>
          </a:xfrm>
          <a:solidFill>
            <a:srgbClr val="FFC000"/>
          </a:solidFill>
        </p:grpSpPr>
        <p:sp>
          <p:nvSpPr>
            <p:cNvPr id="16" name="Rectangle 15"/>
            <p:cNvSpPr/>
            <p:nvPr/>
          </p:nvSpPr>
          <p:spPr>
            <a:xfrm>
              <a:off x="2857489" y="2714620"/>
              <a:ext cx="6286512" cy="10001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72254" y="3714752"/>
              <a:ext cx="7671752" cy="85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57422" y="4500570"/>
            <a:ext cx="6786578" cy="1357322"/>
            <a:chOff x="2357422" y="2714620"/>
            <a:chExt cx="6786578" cy="1857388"/>
          </a:xfrm>
          <a:solidFill>
            <a:schemeClr val="bg1">
              <a:lumMod val="85000"/>
            </a:schemeClr>
          </a:solidFill>
        </p:grpSpPr>
        <p:sp>
          <p:nvSpPr>
            <p:cNvPr id="19" name="Rectangle 18"/>
            <p:cNvSpPr/>
            <p:nvPr/>
          </p:nvSpPr>
          <p:spPr>
            <a:xfrm>
              <a:off x="2857488" y="2714620"/>
              <a:ext cx="6286512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357422" y="3643314"/>
              <a:ext cx="6786578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86116" y="4552783"/>
            <a:ext cx="3143272" cy="1233671"/>
          </a:xfrm>
        </p:spPr>
        <p:txBody>
          <a:bodyPr/>
          <a:lstStyle/>
          <a:p>
            <a:pPr algn="l"/>
            <a:r>
              <a:rPr lang="es-ES" sz="4000" spc="0" dirty="0" err="1" smtClean="0">
                <a:solidFill>
                  <a:schemeClr val="accent6">
                    <a:lumMod val="75000"/>
                  </a:schemeClr>
                </a:solidFill>
                <a:latin typeface="Bebas Neue Bold" pitchFamily="34" charset="0"/>
              </a:rPr>
              <a:t>Welcome</a:t>
            </a:r>
            <a:r>
              <a:rPr lang="es-ES" sz="4000" spc="0" dirty="0" smtClean="0">
                <a:solidFill>
                  <a:schemeClr val="accent6">
                    <a:lumMod val="75000"/>
                  </a:schemeClr>
                </a:solidFill>
                <a:latin typeface="Bebas Neue Bold" pitchFamily="34" charset="0"/>
              </a:rPr>
              <a:t> </a:t>
            </a:r>
            <a:r>
              <a:rPr lang="es-ES" sz="4000" spc="0" dirty="0" err="1" smtClean="0">
                <a:solidFill>
                  <a:schemeClr val="accent6">
                    <a:lumMod val="75000"/>
                  </a:schemeClr>
                </a:solidFill>
                <a:latin typeface="Bebas Neue Bold" pitchFamily="34" charset="0"/>
              </a:rPr>
              <a:t>To</a:t>
            </a:r>
            <a:r>
              <a:rPr lang="id-ID" sz="4000" spc="0" dirty="0" smtClean="0">
                <a:solidFill>
                  <a:srgbClr val="FFFF00"/>
                </a:solidFill>
                <a:latin typeface="Bebas Neue Bold" pitchFamily="34" charset="0"/>
              </a:rPr>
              <a:t/>
            </a:r>
            <a:br>
              <a:rPr lang="id-ID" sz="4000" spc="0" dirty="0" smtClean="0">
                <a:solidFill>
                  <a:srgbClr val="FFFF00"/>
                </a:solidFill>
                <a:latin typeface="Bebas Neue Bold" pitchFamily="34" charset="0"/>
              </a:rPr>
            </a:br>
            <a:r>
              <a:rPr lang="es-ES" sz="40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 Bold" pitchFamily="34" charset="0"/>
              </a:rPr>
              <a:t> My </a:t>
            </a:r>
            <a:r>
              <a:rPr lang="es-ES" sz="4000" spc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 Bold" pitchFamily="34" charset="0"/>
              </a:rPr>
              <a:t>Presentation</a:t>
            </a:r>
            <a:endParaRPr lang="en-US" sz="4000" spc="0" dirty="0">
              <a:solidFill>
                <a:schemeClr val="tx1">
                  <a:lumMod val="75000"/>
                  <a:lumOff val="2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14348" y="4714884"/>
            <a:ext cx="1428760" cy="102335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ts val="3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 Bold" pitchFamily="34" charset="0"/>
                <a:ea typeface="+mj-ea"/>
                <a:cs typeface="+mj-cs"/>
              </a:rPr>
              <a:t>company</a:t>
            </a: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bas Neue Bold" pitchFamily="34" charset="0"/>
                <a:ea typeface="+mj-ea"/>
                <a:cs typeface="+mj-cs"/>
              </a:rPr>
              <a:t/>
            </a:r>
            <a:b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bas Neue Bold" pitchFamily="34" charset="0"/>
                <a:ea typeface="+mj-ea"/>
                <a:cs typeface="+mj-cs"/>
              </a:rPr>
            </a:br>
            <a:r>
              <a:rPr kumimoji="0" lang="es-E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Bebas Neue Bold" pitchFamily="34" charset="0"/>
                <a:ea typeface="+mj-ea"/>
                <a:cs typeface="+mj-cs"/>
              </a:rPr>
              <a:t> </a:t>
            </a:r>
            <a:r>
              <a:rPr lang="id-ID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Bebas Neue Bold" pitchFamily="34" charset="0"/>
                <a:ea typeface="+mj-ea"/>
                <a:cs typeface="+mj-cs"/>
              </a:rPr>
              <a:t>name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Bebas Neue Bold" pitchFamily="34" charset="0"/>
              <a:ea typeface="+mj-ea"/>
              <a:cs typeface="+mj-cs"/>
            </a:endParaRPr>
          </a:p>
        </p:txBody>
      </p:sp>
      <p:pic>
        <p:nvPicPr>
          <p:cNvPr id="11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4" y="71438"/>
            <a:ext cx="3571892" cy="44648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928670"/>
            <a:ext cx="9144000" cy="50720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428596" y="2857496"/>
            <a:ext cx="8143932" cy="310854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785926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2428860" y="0"/>
            <a:ext cx="4286280" cy="1000108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Rectangle 14"/>
          <p:cNvSpPr/>
          <p:nvPr/>
        </p:nvSpPr>
        <p:spPr>
          <a:xfrm>
            <a:off x="2428860" y="142852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800" dirty="0" smtClean="0">
                <a:solidFill>
                  <a:schemeClr val="bg1"/>
                </a:solidFill>
                <a:latin typeface="Bebas Neue Bold" pitchFamily="34" charset="0"/>
              </a:rPr>
              <a:t>3</a:t>
            </a:r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</a:rPr>
              <a:t> Column </a:t>
            </a:r>
            <a:r>
              <a:rPr lang="en-US" sz="4800" dirty="0" smtClean="0">
                <a:latin typeface="Bebas Neue Bold" pitchFamily="34" charset="0"/>
              </a:rPr>
              <a:t>Content</a:t>
            </a:r>
            <a:endParaRPr lang="id-ID" sz="4800" dirty="0">
              <a:latin typeface="Bebas Neue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4" grpId="0"/>
      <p:bldP spid="13" grpId="0" animBg="1"/>
      <p:bldP spid="14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00364" y="1142984"/>
            <a:ext cx="6143636" cy="57150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0" y="1142984"/>
            <a:ext cx="3071802" cy="5715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3222026"/>
            <a:ext cx="271464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latin typeface="+mj-lt"/>
              </a:rPr>
              <a:t>Aomnis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iste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natus</a:t>
            </a:r>
            <a:r>
              <a:rPr lang="en-US" sz="1200" dirty="0">
                <a:latin typeface="+mj-lt"/>
              </a:rPr>
              <a:t> error sit </a:t>
            </a:r>
            <a:r>
              <a:rPr lang="en-US" sz="1200" dirty="0" err="1">
                <a:latin typeface="+mj-lt"/>
              </a:rPr>
              <a:t>voluptatem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accusantium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doloremque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 smtClean="0">
                <a:latin typeface="+mj-lt"/>
              </a:rPr>
              <a:t>laudantium</a:t>
            </a:r>
            <a:r>
              <a:rPr lang="en-US" sz="1200" dirty="0" smtClean="0">
                <a:latin typeface="+mj-lt"/>
              </a:rPr>
              <a:t>.</a:t>
            </a:r>
          </a:p>
          <a:p>
            <a:endParaRPr lang="en-US" sz="1200" dirty="0">
              <a:latin typeface="+mj-lt"/>
            </a:endParaRPr>
          </a:p>
          <a:p>
            <a:r>
              <a:rPr lang="en-US" sz="1200" dirty="0" err="1" smtClean="0">
                <a:latin typeface="+mj-lt"/>
              </a:rPr>
              <a:t>Totam</a:t>
            </a:r>
            <a:r>
              <a:rPr lang="en-US" sz="1200" dirty="0" smtClean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rem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aperiam</a:t>
            </a:r>
            <a:r>
              <a:rPr lang="en-US" sz="1200" dirty="0">
                <a:latin typeface="+mj-lt"/>
              </a:rPr>
              <a:t>, </a:t>
            </a:r>
            <a:r>
              <a:rPr lang="en-US" sz="1200" dirty="0" err="1">
                <a:latin typeface="+mj-lt"/>
              </a:rPr>
              <a:t>eaque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ipsa</a:t>
            </a:r>
            <a:r>
              <a:rPr lang="en-US" sz="1200" dirty="0">
                <a:latin typeface="+mj-lt"/>
              </a:rPr>
              <a:t> quae </a:t>
            </a:r>
            <a:r>
              <a:rPr lang="en-US" sz="1200" dirty="0" err="1">
                <a:latin typeface="+mj-lt"/>
              </a:rPr>
              <a:t>ab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illo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inventore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veritatis</a:t>
            </a:r>
            <a:r>
              <a:rPr lang="en-US" sz="1200" dirty="0">
                <a:latin typeface="+mj-lt"/>
              </a:rPr>
              <a:t> et quasi </a:t>
            </a:r>
            <a:r>
              <a:rPr lang="en-US" sz="1200" dirty="0" err="1">
                <a:latin typeface="+mj-lt"/>
              </a:rPr>
              <a:t>architecto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beatae</a:t>
            </a:r>
            <a:r>
              <a:rPr lang="en-US" sz="1200" dirty="0">
                <a:latin typeface="+mj-lt"/>
              </a:rPr>
              <a:t> vitae dicta </a:t>
            </a:r>
            <a:r>
              <a:rPr lang="en-US" sz="1200" dirty="0" err="1">
                <a:latin typeface="+mj-lt"/>
              </a:rPr>
              <a:t>sunt</a:t>
            </a:r>
            <a:r>
              <a:rPr lang="en-US" sz="1200" dirty="0">
                <a:latin typeface="+mj-lt"/>
              </a:rPr>
              <a:t> </a:t>
            </a:r>
            <a:r>
              <a:rPr lang="en-US" sz="1200" dirty="0" err="1">
                <a:latin typeface="+mj-lt"/>
              </a:rPr>
              <a:t>explicabo</a:t>
            </a:r>
            <a:r>
              <a:rPr lang="en-US" sz="1200" dirty="0">
                <a:latin typeface="+mj-lt"/>
              </a:rPr>
              <a:t>. </a:t>
            </a:r>
            <a:endParaRPr lang="en-US" sz="1200" dirty="0" smtClean="0">
              <a:latin typeface="+mj-lt"/>
            </a:endParaRPr>
          </a:p>
          <a:p>
            <a:endParaRPr lang="en-US" sz="1200" dirty="0" smtClean="0">
              <a:latin typeface="+mj-lt"/>
            </a:endParaRPr>
          </a:p>
          <a:p>
            <a:r>
              <a:rPr lang="en-US" sz="1200" dirty="0" err="1" smtClean="0"/>
              <a:t>Eaque</a:t>
            </a:r>
            <a:r>
              <a:rPr lang="en-US" sz="1200" dirty="0" smtClean="0"/>
              <a:t> </a:t>
            </a:r>
            <a:r>
              <a:rPr lang="en-US" sz="1200" dirty="0" err="1"/>
              <a:t>ipsa</a:t>
            </a:r>
            <a:r>
              <a:rPr lang="en-US" sz="1200" dirty="0"/>
              <a:t> quae </a:t>
            </a:r>
            <a:r>
              <a:rPr lang="en-US" sz="1200" dirty="0" err="1"/>
              <a:t>ab</a:t>
            </a:r>
            <a:r>
              <a:rPr lang="en-US" sz="1200" dirty="0"/>
              <a:t> </a:t>
            </a:r>
            <a:r>
              <a:rPr lang="en-US" sz="1200" dirty="0" err="1"/>
              <a:t>illo</a:t>
            </a:r>
            <a:r>
              <a:rPr lang="en-US" sz="1200" dirty="0"/>
              <a:t> </a:t>
            </a:r>
            <a:r>
              <a:rPr lang="en-US" sz="1200" dirty="0" err="1"/>
              <a:t>inventore</a:t>
            </a:r>
            <a:r>
              <a:rPr lang="en-US" sz="1200" dirty="0"/>
              <a:t> </a:t>
            </a:r>
            <a:r>
              <a:rPr lang="en-US" sz="1200" dirty="0" err="1"/>
              <a:t>veritatis</a:t>
            </a:r>
            <a:r>
              <a:rPr lang="en-US" sz="1200" dirty="0"/>
              <a:t> et quasi </a:t>
            </a:r>
            <a:r>
              <a:rPr lang="en-US" sz="1200" dirty="0" err="1"/>
              <a:t>architecto</a:t>
            </a:r>
            <a:r>
              <a:rPr lang="en-US" sz="1200" dirty="0"/>
              <a:t> </a:t>
            </a:r>
            <a:r>
              <a:rPr lang="en-US" sz="1200" dirty="0" err="1"/>
              <a:t>beatae</a:t>
            </a:r>
            <a:r>
              <a:rPr lang="en-US" sz="1200" dirty="0"/>
              <a:t> vitae dicta </a:t>
            </a:r>
            <a:r>
              <a:rPr lang="en-US" sz="1200" dirty="0" err="1"/>
              <a:t>sunt</a:t>
            </a:r>
            <a:r>
              <a:rPr lang="en-US" sz="1200" dirty="0"/>
              <a:t> </a:t>
            </a:r>
            <a:r>
              <a:rPr lang="en-US" sz="1200" dirty="0" err="1"/>
              <a:t>explicabo</a:t>
            </a:r>
            <a:r>
              <a:rPr lang="en-US" sz="1200" dirty="0"/>
              <a:t>. </a:t>
            </a:r>
            <a:endParaRPr lang="bg-BG" sz="1200" dirty="0"/>
          </a:p>
          <a:p>
            <a:endParaRPr lang="bg-BG" sz="12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1428736"/>
            <a:ext cx="2643174" cy="107157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142845" y="1526433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solidFill>
                <a:schemeClr val="bg1"/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1736" y="214290"/>
            <a:ext cx="4000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Observation </a:t>
            </a:r>
            <a:r>
              <a:rPr lang="en-US" sz="4400" dirty="0" smtClean="0">
                <a:solidFill>
                  <a:srgbClr val="FFC000"/>
                </a:solidFill>
                <a:latin typeface="Bebas Neue Bold" pitchFamily="34" charset="0"/>
                <a:ea typeface="Franchise" pitchFamily="49" charset="0"/>
              </a:rPr>
              <a:t>Chart</a:t>
            </a:r>
          </a:p>
          <a:p>
            <a:endParaRPr lang="id-ID" sz="4400" dirty="0">
              <a:latin typeface="Bebas Neue Bold" pitchFamily="34" charset="0"/>
            </a:endParaRPr>
          </a:p>
        </p:txBody>
      </p:sp>
      <p:graphicFrame>
        <p:nvGraphicFramePr>
          <p:cNvPr id="21" name="Chart 20"/>
          <p:cNvGraphicFramePr/>
          <p:nvPr/>
        </p:nvGraphicFramePr>
        <p:xfrm>
          <a:off x="3048000" y="1643050"/>
          <a:ext cx="609600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29701" grpId="0"/>
      <p:bldP spid="18" grpId="0" animBg="1"/>
      <p:bldP spid="16" grpId="0"/>
      <p:bldP spid="12" grpId="0"/>
      <p:bldGraphic spid="21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928670"/>
            <a:ext cx="9144000" cy="50720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0" y="5715016"/>
            <a:ext cx="3000364" cy="114298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3000364" y="5715016"/>
            <a:ext cx="6143636" cy="114298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428596" y="5884151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</a:rPr>
              <a:t>OBSERVATION</a:t>
            </a:r>
            <a:r>
              <a:rPr lang="en-US" sz="2400" b="1" dirty="0" smtClean="0">
                <a:solidFill>
                  <a:schemeClr val="bg1"/>
                </a:solidFill>
                <a:latin typeface="Century Gothic" pitchFamily="34" charset="0"/>
              </a:rPr>
              <a:t> TITTLE</a:t>
            </a:r>
            <a:endParaRPr lang="en-CA" sz="24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4678" y="5997379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latin typeface="+mn-lt"/>
                <a:cs typeface="+mn-cs"/>
              </a:rPr>
              <a:t>Lorem Ipsum </a:t>
            </a:r>
            <a:r>
              <a:rPr lang="en-US" sz="1200" dirty="0"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latin typeface="+mn-lt"/>
                <a:cs typeface="+mn-cs"/>
              </a:rPr>
              <a:t>45 BC, </a:t>
            </a:r>
            <a:r>
              <a:rPr lang="en-US" sz="1200" dirty="0"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latin typeface="+mn-lt"/>
                <a:cs typeface="+mn-cs"/>
              </a:rPr>
              <a:t>specimen </a:t>
            </a:r>
            <a:r>
              <a:rPr lang="en-US" sz="1200" dirty="0">
                <a:latin typeface="+mn-lt"/>
                <a:cs typeface="+mn-cs"/>
              </a:rPr>
              <a:t>book.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14612" y="142852"/>
            <a:ext cx="4000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Observation </a:t>
            </a:r>
            <a:r>
              <a:rPr lang="en-US" sz="4400" dirty="0" smtClean="0">
                <a:solidFill>
                  <a:srgbClr val="FFC000"/>
                </a:solidFill>
                <a:latin typeface="Bebas Neue Bold" pitchFamily="34" charset="0"/>
                <a:ea typeface="Franchise" pitchFamily="49" charset="0"/>
              </a:rPr>
              <a:t>Chart</a:t>
            </a:r>
          </a:p>
          <a:p>
            <a:endParaRPr lang="id-ID" sz="4400" dirty="0">
              <a:latin typeface="Bebas Neue Bold" pitchFamily="34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1071538" y="1357298"/>
          <a:ext cx="702469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7" grpId="0" animBg="1"/>
      <p:bldP spid="21" grpId="0"/>
      <p:bldP spid="19" grpId="0"/>
      <p:bldP spid="10" grpId="0"/>
      <p:bldGraphic spid="11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2" name="Rectangle 91"/>
          <p:cNvSpPr/>
          <p:nvPr/>
        </p:nvSpPr>
        <p:spPr>
          <a:xfrm>
            <a:off x="2428860" y="0"/>
            <a:ext cx="4286280" cy="1000108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6" name="Rectangle 85"/>
          <p:cNvSpPr/>
          <p:nvPr/>
        </p:nvSpPr>
        <p:spPr>
          <a:xfrm>
            <a:off x="0" y="5357826"/>
            <a:ext cx="9144000" cy="150017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7" name="Oval 86"/>
          <p:cNvSpPr/>
          <p:nvPr/>
        </p:nvSpPr>
        <p:spPr>
          <a:xfrm>
            <a:off x="1000100" y="5072074"/>
            <a:ext cx="500066" cy="500066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88" name="Oval 87"/>
          <p:cNvSpPr/>
          <p:nvPr/>
        </p:nvSpPr>
        <p:spPr>
          <a:xfrm>
            <a:off x="7715272" y="5072074"/>
            <a:ext cx="500066" cy="500066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4</a:t>
            </a:r>
            <a:endParaRPr lang="id-ID" dirty="0"/>
          </a:p>
        </p:txBody>
      </p:sp>
      <p:sp>
        <p:nvSpPr>
          <p:cNvPr id="89" name="Oval 88"/>
          <p:cNvSpPr/>
          <p:nvPr/>
        </p:nvSpPr>
        <p:spPr>
          <a:xfrm>
            <a:off x="5572132" y="5072074"/>
            <a:ext cx="500066" cy="500066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90" name="Oval 89"/>
          <p:cNvSpPr/>
          <p:nvPr/>
        </p:nvSpPr>
        <p:spPr>
          <a:xfrm>
            <a:off x="3214678" y="5072074"/>
            <a:ext cx="500066" cy="500066"/>
          </a:xfrm>
          <a:prstGeom prst="ellipse">
            <a:avLst/>
          </a:prstGeom>
          <a:solidFill>
            <a:schemeClr val="accent1"/>
          </a:solidFill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2</a:t>
            </a:r>
            <a:endParaRPr lang="id-ID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571472" y="578645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714612" y="578645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5143504" y="5786454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286644" y="5802831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14612" y="142852"/>
            <a:ext cx="40005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ebas Neue Bold" pitchFamily="34" charset="0"/>
                <a:ea typeface="Franchise" pitchFamily="49" charset="0"/>
              </a:rPr>
              <a:t>Observation</a:t>
            </a:r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 Chart</a:t>
            </a:r>
          </a:p>
          <a:p>
            <a:endParaRPr lang="id-ID" sz="4400" dirty="0">
              <a:latin typeface="Bebas Neue Bold" pitchFamily="34" charset="0"/>
            </a:endParaRPr>
          </a:p>
        </p:txBody>
      </p:sp>
      <p:grpSp>
        <p:nvGrpSpPr>
          <p:cNvPr id="32" name="Group 9"/>
          <p:cNvGrpSpPr>
            <a:grpSpLocks/>
          </p:cNvGrpSpPr>
          <p:nvPr/>
        </p:nvGrpSpPr>
        <p:grpSpPr bwMode="auto">
          <a:xfrm>
            <a:off x="285720" y="2928933"/>
            <a:ext cx="1857388" cy="1857388"/>
            <a:chOff x="1759188" y="1820166"/>
            <a:chExt cx="1368152" cy="1368152"/>
          </a:xfrm>
        </p:grpSpPr>
        <p:sp>
          <p:nvSpPr>
            <p:cNvPr id="39" name="Oval 38"/>
            <p:cNvSpPr/>
            <p:nvPr/>
          </p:nvSpPr>
          <p:spPr>
            <a:xfrm>
              <a:off x="1768711" y="1820166"/>
              <a:ext cx="1358629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0" name="Pie 39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3137019"/>
              </a:avLst>
            </a:prstGeom>
            <a:solidFill>
              <a:srgbClr val="EF81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819501" y="1872542"/>
              <a:ext cx="1255461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2" name="Rectangle 13"/>
            <p:cNvSpPr>
              <a:spLocks noChangeArrowheads="1"/>
            </p:cNvSpPr>
            <p:nvPr/>
          </p:nvSpPr>
          <p:spPr bwMode="auto">
            <a:xfrm>
              <a:off x="2193046" y="2150977"/>
              <a:ext cx="508372" cy="584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65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117720" y="2605827"/>
              <a:ext cx="659023" cy="3077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Arno Pro Smbd" pitchFamily="18" charset="0"/>
                </a:rPr>
                <a:t>Create</a:t>
              </a:r>
              <a:endParaRPr lang="en-CA" sz="1400" b="1" dirty="0">
                <a:latin typeface="Arno Pro Smbd" pitchFamily="18" charset="0"/>
              </a:endParaRPr>
            </a:p>
          </p:txBody>
        </p:sp>
      </p:grpSp>
      <p:grpSp>
        <p:nvGrpSpPr>
          <p:cNvPr id="44" name="Group 15"/>
          <p:cNvGrpSpPr>
            <a:grpSpLocks/>
          </p:cNvGrpSpPr>
          <p:nvPr/>
        </p:nvGrpSpPr>
        <p:grpSpPr bwMode="auto">
          <a:xfrm>
            <a:off x="2571735" y="2928933"/>
            <a:ext cx="1857389" cy="1857389"/>
            <a:chOff x="1759188" y="1820166"/>
            <a:chExt cx="1368152" cy="1368152"/>
          </a:xfrm>
        </p:grpSpPr>
        <p:sp>
          <p:nvSpPr>
            <p:cNvPr id="45" name="Oval 44"/>
            <p:cNvSpPr/>
            <p:nvPr/>
          </p:nvSpPr>
          <p:spPr>
            <a:xfrm>
              <a:off x="1768711" y="1820166"/>
              <a:ext cx="1358629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6" name="Pie 45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818925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1819501" y="1872543"/>
              <a:ext cx="1255461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48" name="Rectangle 19"/>
            <p:cNvSpPr>
              <a:spLocks noChangeArrowheads="1"/>
            </p:cNvSpPr>
            <p:nvPr/>
          </p:nvSpPr>
          <p:spPr bwMode="auto">
            <a:xfrm>
              <a:off x="2193046" y="2150977"/>
              <a:ext cx="508372" cy="584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82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18738" y="2583599"/>
              <a:ext cx="1056988" cy="5231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no Pro Smbd" pitchFamily="18" charset="0"/>
                </a:rPr>
                <a:t>Develop</a:t>
              </a:r>
              <a:endParaRPr lang="en-CA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bd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51" name="Group 21"/>
          <p:cNvGrpSpPr>
            <a:grpSpLocks/>
          </p:cNvGrpSpPr>
          <p:nvPr/>
        </p:nvGrpSpPr>
        <p:grpSpPr bwMode="auto">
          <a:xfrm>
            <a:off x="4857752" y="2928933"/>
            <a:ext cx="1928826" cy="1857388"/>
            <a:chOff x="1759188" y="1820166"/>
            <a:chExt cx="1368152" cy="1368152"/>
          </a:xfrm>
        </p:grpSpPr>
        <p:sp>
          <p:nvSpPr>
            <p:cNvPr id="52" name="Oval 51"/>
            <p:cNvSpPr/>
            <p:nvPr/>
          </p:nvSpPr>
          <p:spPr>
            <a:xfrm>
              <a:off x="1768722" y="1820166"/>
              <a:ext cx="1358618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53" name="Pie 52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9667803"/>
              </a:avLst>
            </a:prstGeom>
            <a:solidFill>
              <a:srgbClr val="EF81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1819571" y="1872543"/>
              <a:ext cx="1255332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56" name="Rectangle 28"/>
            <p:cNvSpPr>
              <a:spLocks noChangeArrowheads="1"/>
            </p:cNvSpPr>
            <p:nvPr/>
          </p:nvSpPr>
          <p:spPr bwMode="auto">
            <a:xfrm>
              <a:off x="2192756" y="2150977"/>
              <a:ext cx="508962" cy="584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44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215239" y="2583807"/>
              <a:ext cx="608068" cy="2267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Arno Pro Smbd" pitchFamily="18" charset="0"/>
                </a:rPr>
                <a:t>Improve</a:t>
              </a:r>
              <a:endParaRPr lang="en-CA" sz="1400" b="1" dirty="0">
                <a:latin typeface="Arno Pro Smbd" pitchFamily="18" charset="0"/>
              </a:endParaRPr>
            </a:p>
          </p:txBody>
        </p:sp>
      </p:grpSp>
      <p:grpSp>
        <p:nvGrpSpPr>
          <p:cNvPr id="68" name="Group 30"/>
          <p:cNvGrpSpPr>
            <a:grpSpLocks/>
          </p:cNvGrpSpPr>
          <p:nvPr/>
        </p:nvGrpSpPr>
        <p:grpSpPr bwMode="auto">
          <a:xfrm>
            <a:off x="7000892" y="2928934"/>
            <a:ext cx="1928826" cy="1857388"/>
            <a:chOff x="1759188" y="1820166"/>
            <a:chExt cx="1368152" cy="1368152"/>
          </a:xfrm>
        </p:grpSpPr>
        <p:sp>
          <p:nvSpPr>
            <p:cNvPr id="69" name="Oval 68"/>
            <p:cNvSpPr/>
            <p:nvPr/>
          </p:nvSpPr>
          <p:spPr>
            <a:xfrm>
              <a:off x="1768722" y="1820166"/>
              <a:ext cx="1358618" cy="135862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70" name="Pie 69"/>
            <p:cNvSpPr/>
            <p:nvPr/>
          </p:nvSpPr>
          <p:spPr>
            <a:xfrm>
              <a:off x="1759188" y="1820166"/>
              <a:ext cx="1368152" cy="1368152"/>
            </a:xfrm>
            <a:prstGeom prst="pie">
              <a:avLst>
                <a:gd name="adj1" fmla="val 0"/>
                <a:gd name="adj2" fmla="val 147661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>
                <a:solidFill>
                  <a:schemeClr val="tx1"/>
                </a:solidFill>
              </a:endParaRPr>
            </a:p>
          </p:txBody>
        </p:sp>
        <p:sp>
          <p:nvSpPr>
            <p:cNvPr id="71" name="Oval 70"/>
            <p:cNvSpPr/>
            <p:nvPr/>
          </p:nvSpPr>
          <p:spPr>
            <a:xfrm>
              <a:off x="1819571" y="1872543"/>
              <a:ext cx="1255332" cy="1255462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bg-BG"/>
            </a:p>
          </p:txBody>
        </p:sp>
        <p:sp>
          <p:nvSpPr>
            <p:cNvPr id="72" name="Rectangle 34"/>
            <p:cNvSpPr>
              <a:spLocks noChangeArrowheads="1"/>
            </p:cNvSpPr>
            <p:nvPr/>
          </p:nvSpPr>
          <p:spPr bwMode="auto">
            <a:xfrm>
              <a:off x="2192756" y="2150977"/>
              <a:ext cx="508962" cy="584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3200" dirty="0">
                  <a:solidFill>
                    <a:srgbClr val="3D3743"/>
                  </a:solidFill>
                  <a:latin typeface="Bebas Neue" pitchFamily="34" charset="0"/>
                </a:rPr>
                <a:t>73</a:t>
              </a:r>
              <a:endParaRPr lang="bg-BG" sz="3200" dirty="0">
                <a:solidFill>
                  <a:srgbClr val="3D3743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046742" y="2583807"/>
              <a:ext cx="800989" cy="3077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latin typeface="Arno Pro Smbd" pitchFamily="18" charset="0"/>
                </a:rPr>
                <a:t>Scale Up</a:t>
              </a:r>
              <a:endParaRPr lang="en-CA" sz="1400" b="1" dirty="0">
                <a:latin typeface="Arno Pro Smbd" pitchFamily="18" charset="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19" grpId="0"/>
      <p:bldP spid="23" grpId="0"/>
      <p:bldP spid="27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Rectangle 33"/>
          <p:cNvSpPr/>
          <p:nvPr/>
        </p:nvSpPr>
        <p:spPr>
          <a:xfrm>
            <a:off x="2428860" y="0"/>
            <a:ext cx="4286280" cy="1000108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TextBox 32"/>
          <p:cNvSpPr txBox="1"/>
          <p:nvPr/>
        </p:nvSpPr>
        <p:spPr>
          <a:xfrm>
            <a:off x="2948042" y="71414"/>
            <a:ext cx="3409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latin typeface="Bebas Neue Bold" pitchFamily="34" charset="0"/>
              </a:rPr>
              <a:t>Our</a:t>
            </a:r>
            <a:r>
              <a:rPr lang="en-US" sz="5400" b="1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</a:rPr>
              <a:t>Portfolio</a:t>
            </a:r>
            <a:endParaRPr lang="id-ID" sz="5400" dirty="0">
              <a:solidFill>
                <a:schemeClr val="bg1"/>
              </a:solidFill>
              <a:latin typeface="Bebas Neue Bold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7158" y="4786322"/>
            <a:ext cx="1785950" cy="1339630"/>
            <a:chOff x="357158" y="1496790"/>
            <a:chExt cx="1785950" cy="1004722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57158" y="1496790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#1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000860" y="4786322"/>
            <a:ext cx="1785982" cy="1387253"/>
            <a:chOff x="7000860" y="3675650"/>
            <a:chExt cx="1785982" cy="1040440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72330" y="3675650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#4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86314" y="4786322"/>
            <a:ext cx="1785950" cy="1377181"/>
            <a:chOff x="4786314" y="1514651"/>
            <a:chExt cx="1785950" cy="1032886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786314" y="1514651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#3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643174" y="4786322"/>
            <a:ext cx="1785950" cy="1387253"/>
            <a:chOff x="2571704" y="3604212"/>
            <a:chExt cx="1785950" cy="1040440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643142" y="3604212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dirty="0" smtClean="0">
                  <a:solidFill>
                    <a:schemeClr val="bg1"/>
                  </a:solidFill>
                </a:rPr>
                <a:t>Project Title #2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214282" y="1714488"/>
            <a:ext cx="2071702" cy="29289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Rectangle 28"/>
          <p:cNvSpPr/>
          <p:nvPr/>
        </p:nvSpPr>
        <p:spPr>
          <a:xfrm>
            <a:off x="2428860" y="1714488"/>
            <a:ext cx="2071702" cy="29289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Rectangle 29"/>
          <p:cNvSpPr/>
          <p:nvPr/>
        </p:nvSpPr>
        <p:spPr>
          <a:xfrm>
            <a:off x="4643438" y="1714488"/>
            <a:ext cx="2071702" cy="29289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Rectangle 30"/>
          <p:cNvSpPr/>
          <p:nvPr/>
        </p:nvSpPr>
        <p:spPr>
          <a:xfrm>
            <a:off x="6858016" y="1714488"/>
            <a:ext cx="2071702" cy="29289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3" grpId="0"/>
      <p:bldP spid="28" grpId="0" animBg="1"/>
      <p:bldP spid="29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L:\latihan 1\power poin\petronas-towe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sp>
        <p:nvSpPr>
          <p:cNvPr id="22" name="Oval 21"/>
          <p:cNvSpPr/>
          <p:nvPr/>
        </p:nvSpPr>
        <p:spPr>
          <a:xfrm>
            <a:off x="2112341" y="1214422"/>
            <a:ext cx="5000660" cy="5031920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255249" y="4143380"/>
            <a:ext cx="4643438" cy="9286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USE TO PUT SUB-TITLE</a:t>
            </a:r>
            <a:endParaRPr lang="id-ID" dirty="0" smtClean="0">
              <a:solidFill>
                <a:schemeClr val="tx1"/>
              </a:solidFill>
              <a:latin typeface="Bebas Neue Bold" pitchFamily="34" charset="0"/>
              <a:cs typeface="Oswald Light"/>
            </a:endParaRP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OF</a:t>
            </a:r>
            <a:r>
              <a:rPr lang="id-ID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YOUR</a:t>
            </a:r>
            <a:r>
              <a:rPr lang="id-ID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612407" y="2786058"/>
            <a:ext cx="41434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b="1" dirty="0" smtClean="0">
                <a:latin typeface="Bebas Neue Bold" pitchFamily="34" charset="0"/>
                <a:cs typeface="Oswald Light"/>
              </a:rPr>
              <a:t>Break Slide</a:t>
            </a:r>
          </a:p>
        </p:txBody>
      </p:sp>
      <p:cxnSp>
        <p:nvCxnSpPr>
          <p:cNvPr id="24" name="Straight Connector 23"/>
          <p:cNvCxnSpPr>
            <a:stCxn id="22" idx="2"/>
            <a:endCxn id="22" idx="6"/>
          </p:cNvCxnSpPr>
          <p:nvPr/>
        </p:nvCxnSpPr>
        <p:spPr>
          <a:xfrm rot="10800000" flipH="1">
            <a:off x="2112341" y="3730382"/>
            <a:ext cx="500066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5684241" y="642918"/>
            <a:ext cx="1602403" cy="1612420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6" name="Oval 25"/>
          <p:cNvSpPr/>
          <p:nvPr/>
        </p:nvSpPr>
        <p:spPr>
          <a:xfrm>
            <a:off x="5969993" y="5072074"/>
            <a:ext cx="1602403" cy="1612420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7" name="Oval 26"/>
          <p:cNvSpPr/>
          <p:nvPr/>
        </p:nvSpPr>
        <p:spPr>
          <a:xfrm>
            <a:off x="1683713" y="5072074"/>
            <a:ext cx="1602403" cy="1612420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8" name="Oval 27"/>
          <p:cNvSpPr/>
          <p:nvPr/>
        </p:nvSpPr>
        <p:spPr>
          <a:xfrm>
            <a:off x="1683713" y="928670"/>
            <a:ext cx="1602403" cy="1612420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/>
      <p:bldP spid="14" grpId="0"/>
      <p:bldP spid="25" grpId="0" animBg="1"/>
      <p:bldP spid="26" grpId="0" animBg="1"/>
      <p:bldP spid="27" grpId="0" animBg="1"/>
      <p:bldP spid="2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2428868"/>
            <a:ext cx="9144000" cy="1000108"/>
          </a:xfrm>
          <a:prstGeom prst="rect">
            <a:avLst/>
          </a:prstGeom>
          <a:solidFill>
            <a:schemeClr val="bg1">
              <a:lumMod val="6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ounded Rectangle 16"/>
          <p:cNvSpPr/>
          <p:nvPr/>
        </p:nvSpPr>
        <p:spPr>
          <a:xfrm>
            <a:off x="6143668" y="2143116"/>
            <a:ext cx="3357554" cy="42862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Oval 14"/>
          <p:cNvSpPr/>
          <p:nvPr/>
        </p:nvSpPr>
        <p:spPr>
          <a:xfrm>
            <a:off x="-1" y="357166"/>
            <a:ext cx="2471310" cy="2428892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3333749"/>
            <a:ext cx="914400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3405716"/>
            <a:ext cx="9144000" cy="0"/>
          </a:xfrm>
          <a:prstGeom prst="line">
            <a:avLst/>
          </a:prstGeom>
          <a:ln w="6350" cmpd="sng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ubtitle 2"/>
          <p:cNvSpPr txBox="1">
            <a:spLocks/>
          </p:cNvSpPr>
          <p:nvPr/>
        </p:nvSpPr>
        <p:spPr>
          <a:xfrm>
            <a:off x="6643702" y="2214554"/>
            <a:ext cx="2357453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261920" y="928670"/>
            <a:ext cx="1952626" cy="13504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Location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4235470" y="2748044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378610" y="2748044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1714480" y="2748044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1643042" y="2512568"/>
            <a:ext cx="714380" cy="702118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  <p:pic>
        <p:nvPicPr>
          <p:cNvPr id="20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71414"/>
            <a:ext cx="1714512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5" grpId="0" animBg="1"/>
      <p:bldP spid="45" grpId="0"/>
      <p:bldP spid="18" grpId="0"/>
      <p:bldP spid="25" grpId="0" build="p"/>
      <p:bldP spid="26" grpId="0" build="p"/>
      <p:bldP spid="27" grpId="0" build="p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L:\latihan 1\power poin\petronas-towe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sp>
        <p:nvSpPr>
          <p:cNvPr id="23" name="Rectangle 22"/>
          <p:cNvSpPr/>
          <p:nvPr/>
        </p:nvSpPr>
        <p:spPr>
          <a:xfrm>
            <a:off x="0" y="5857892"/>
            <a:ext cx="9144000" cy="1000108"/>
          </a:xfrm>
          <a:prstGeom prst="rect">
            <a:avLst/>
          </a:prstGeom>
          <a:solidFill>
            <a:schemeClr val="tx1">
              <a:lumMod val="95000"/>
              <a:lumOff val="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 bwMode="auto">
          <a:xfrm>
            <a:off x="2643174" y="6171167"/>
            <a:ext cx="5429288" cy="82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dirty="0" smtClean="0">
                <a:solidFill>
                  <a:schemeClr val="bg1"/>
                </a:solidFill>
                <a:latin typeface="Oswald" pitchFamily="2" charset="0"/>
              </a:rPr>
              <a:t>Let’s </a:t>
            </a:r>
            <a:r>
              <a:rPr lang="en-US" sz="3200" dirty="0" smtClean="0">
                <a:solidFill>
                  <a:schemeClr val="bg1"/>
                </a:solidFill>
                <a:latin typeface="Oswald" pitchFamily="2" charset="0"/>
              </a:rPr>
              <a:t>Go for</a:t>
            </a:r>
            <a:r>
              <a:rPr lang="id-ID" sz="3200" dirty="0" smtClean="0">
                <a:solidFill>
                  <a:schemeClr val="bg1"/>
                </a:solidFill>
                <a:latin typeface="Oswald" pitchFamily="2" charset="0"/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  <a:latin typeface="Oswald" pitchFamily="2" charset="0"/>
              </a:rPr>
              <a:t>DISCUSSION</a:t>
            </a:r>
            <a:endParaRPr lang="en-US" sz="3200" b="1" dirty="0">
              <a:solidFill>
                <a:schemeClr val="bg1"/>
              </a:solidFill>
              <a:latin typeface="Oswald" pitchFamily="2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85786" y="4572008"/>
            <a:ext cx="1858636" cy="1826734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-32" y="4905385"/>
            <a:ext cx="3500462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4000" b="1" dirty="0" smtClean="0">
                <a:solidFill>
                  <a:schemeClr val="tx1"/>
                </a:solidFill>
                <a:latin typeface="Bebas Neue Bold" pitchFamily="34" charset="0"/>
                <a:cs typeface="Arial" pitchFamily="34" charset="0"/>
              </a:rPr>
              <a:t>Thank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4000" b="1" dirty="0" smtClean="0">
                <a:solidFill>
                  <a:schemeClr val="tx1"/>
                </a:solidFill>
                <a:latin typeface="Bebas Neue Bold" pitchFamily="34" charset="0"/>
                <a:cs typeface="Arial" pitchFamily="34" charset="0"/>
              </a:rPr>
              <a:t>You</a:t>
            </a:r>
            <a:endParaRPr lang="en-US" sz="4000" b="1" i="1" dirty="0" smtClean="0">
              <a:solidFill>
                <a:schemeClr val="tx1"/>
              </a:solidFill>
              <a:latin typeface="Bebas Neue Bold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143108" y="5929330"/>
            <a:ext cx="714380" cy="702118"/>
          </a:xfrm>
          <a:prstGeom prst="ellipse">
            <a:avLst/>
          </a:prstGeom>
          <a:solidFill>
            <a:srgbClr val="FFC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600"/>
              </a:spcBef>
              <a:spcAft>
                <a:spcPts val="600"/>
              </a:spcAft>
              <a:defRPr/>
            </a:pPr>
            <a:endParaRPr lang="en-US" u="sn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7" grpId="0" animBg="1"/>
      <p:bldP spid="1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latihan 1\power poin\petronas-towers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 flipH="1" flipV="1">
            <a:off x="-3" y="2714620"/>
            <a:ext cx="2786052" cy="1857388"/>
            <a:chOff x="1472254" y="2714620"/>
            <a:chExt cx="7671752" cy="1857388"/>
          </a:xfrm>
          <a:solidFill>
            <a:srgbClr val="FFC000">
              <a:alpha val="70000"/>
            </a:srgbClr>
          </a:solidFill>
        </p:grpSpPr>
        <p:sp>
          <p:nvSpPr>
            <p:cNvPr id="16" name="Rectangle 15"/>
            <p:cNvSpPr/>
            <p:nvPr/>
          </p:nvSpPr>
          <p:spPr>
            <a:xfrm>
              <a:off x="2857489" y="2714620"/>
              <a:ext cx="6286512" cy="100013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472254" y="3714752"/>
              <a:ext cx="7671752" cy="85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57422" y="2714620"/>
            <a:ext cx="6786578" cy="1857388"/>
            <a:chOff x="2357422" y="2714620"/>
            <a:chExt cx="6786578" cy="1857388"/>
          </a:xfrm>
          <a:solidFill>
            <a:schemeClr val="tx1">
              <a:lumMod val="75000"/>
              <a:lumOff val="25000"/>
              <a:alpha val="70000"/>
            </a:schemeClr>
          </a:solidFill>
        </p:grpSpPr>
        <p:sp>
          <p:nvSpPr>
            <p:cNvPr id="7" name="Rectangle 6"/>
            <p:cNvSpPr/>
            <p:nvPr/>
          </p:nvSpPr>
          <p:spPr>
            <a:xfrm>
              <a:off x="2857488" y="2714620"/>
              <a:ext cx="6286512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357422" y="3643314"/>
              <a:ext cx="6786578" cy="9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2928926" y="2786904"/>
            <a:ext cx="635798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id-ID" sz="1200" dirty="0" smtClean="0"/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142845" y="3215831"/>
            <a:ext cx="2071701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latin typeface="Bebas Neue Bold" pitchFamily="34" charset="0"/>
                <a:ea typeface="Franchise" pitchFamily="49" charset="0"/>
              </a:rPr>
              <a:t>About 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3428992" y="4929198"/>
            <a:ext cx="3571900" cy="785818"/>
          </a:xfrm>
          <a:prstGeom prst="rect">
            <a:avLst/>
          </a:prstGeom>
          <a:solidFill>
            <a:srgbClr val="EF8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Rectangle 35"/>
          <p:cNvSpPr/>
          <p:nvPr/>
        </p:nvSpPr>
        <p:spPr>
          <a:xfrm>
            <a:off x="4929158" y="2714620"/>
            <a:ext cx="3643370" cy="785818"/>
          </a:xfrm>
          <a:prstGeom prst="rect">
            <a:avLst/>
          </a:prstGeom>
          <a:solidFill>
            <a:srgbClr val="D63C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/>
          <p:cNvSpPr/>
          <p:nvPr/>
        </p:nvSpPr>
        <p:spPr>
          <a:xfrm>
            <a:off x="3286116" y="285728"/>
            <a:ext cx="3857652" cy="7858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8" name="Group 27"/>
          <p:cNvGrpSpPr/>
          <p:nvPr/>
        </p:nvGrpSpPr>
        <p:grpSpPr>
          <a:xfrm>
            <a:off x="2357422" y="4824802"/>
            <a:ext cx="1500198" cy="1461718"/>
            <a:chOff x="4786314" y="4429132"/>
            <a:chExt cx="1500198" cy="1461718"/>
          </a:xfrm>
          <a:solidFill>
            <a:srgbClr val="EF8107"/>
          </a:solidFill>
        </p:grpSpPr>
        <p:sp>
          <p:nvSpPr>
            <p:cNvPr id="39" name="Oval 38"/>
            <p:cNvSpPr/>
            <p:nvPr/>
          </p:nvSpPr>
          <p:spPr>
            <a:xfrm>
              <a:off x="4786314" y="4429132"/>
              <a:ext cx="1500198" cy="1461718"/>
            </a:xfrm>
            <a:prstGeom prst="ellipse">
              <a:avLst/>
            </a:prstGeom>
            <a:grpFill/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97648" y="4893017"/>
              <a:ext cx="477530" cy="53394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7" name="Group 26"/>
          <p:cNvGrpSpPr/>
          <p:nvPr/>
        </p:nvGrpSpPr>
        <p:grpSpPr>
          <a:xfrm>
            <a:off x="2357422" y="142852"/>
            <a:ext cx="1467045" cy="1500198"/>
            <a:chOff x="5857884" y="284636"/>
            <a:chExt cx="1210895" cy="1238259"/>
          </a:xfrm>
        </p:grpSpPr>
        <p:sp>
          <p:nvSpPr>
            <p:cNvPr id="35" name="Oval 34"/>
            <p:cNvSpPr/>
            <p:nvPr/>
          </p:nvSpPr>
          <p:spPr>
            <a:xfrm>
              <a:off x="5857884" y="284636"/>
              <a:ext cx="1210895" cy="123825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15864" y="642918"/>
              <a:ext cx="494935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3" name="Group 22"/>
          <p:cNvGrpSpPr/>
          <p:nvPr/>
        </p:nvGrpSpPr>
        <p:grpSpPr>
          <a:xfrm>
            <a:off x="3929058" y="2643182"/>
            <a:ext cx="1428760" cy="1428760"/>
            <a:chOff x="3143240" y="357166"/>
            <a:chExt cx="1428760" cy="1428760"/>
          </a:xfrm>
        </p:grpSpPr>
        <p:sp>
          <p:nvSpPr>
            <p:cNvPr id="38" name="Oval 37"/>
            <p:cNvSpPr/>
            <p:nvPr/>
          </p:nvSpPr>
          <p:spPr>
            <a:xfrm>
              <a:off x="3143240" y="357166"/>
              <a:ext cx="1428760" cy="1428760"/>
            </a:xfrm>
            <a:prstGeom prst="ellipse">
              <a:avLst/>
            </a:prstGeom>
            <a:solidFill>
              <a:srgbClr val="D63C38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26266" y="810699"/>
              <a:ext cx="462709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Oval 1"/>
          <p:cNvSpPr/>
          <p:nvPr/>
        </p:nvSpPr>
        <p:spPr>
          <a:xfrm>
            <a:off x="214282" y="1350271"/>
            <a:ext cx="3929090" cy="3864679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214282" y="2571744"/>
            <a:ext cx="3782275" cy="202566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FFF00"/>
                </a:solidFill>
                <a:latin typeface="Bebas Neue Bold" pitchFamily="34" charset="0"/>
                <a:cs typeface="Oswald Light"/>
              </a:rPr>
              <a:t>SERVICES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3929058" y="1142984"/>
            <a:ext cx="31573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786182" y="5786454"/>
            <a:ext cx="29813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5357818" y="3558604"/>
            <a:ext cx="3000396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4000496" y="428604"/>
            <a:ext cx="283763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 Book" pitchFamily="50" charset="0"/>
              </a:rPr>
              <a:t>Social Marketing</a:t>
            </a:r>
            <a:endParaRPr lang="en-US" sz="3600" baseline="30000" dirty="0">
              <a:solidFill>
                <a:schemeClr val="bg1"/>
              </a:solidFill>
              <a:latin typeface="Bebas Neue Book" pitchFamily="50" charset="0"/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3991317" y="5000636"/>
            <a:ext cx="2605200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Bebas Neue Book" pitchFamily="50" charset="0"/>
              </a:rPr>
              <a:t>Email Marketing</a:t>
            </a:r>
            <a:endParaRPr lang="en-US" sz="3600" baseline="30000" dirty="0">
              <a:solidFill>
                <a:schemeClr val="bg1"/>
              </a:solidFill>
              <a:latin typeface="Bebas Neue Book" pitchFamily="50" charset="0"/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5643570" y="2786058"/>
            <a:ext cx="195598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ebas Neue Book" pitchFamily="50" charset="0"/>
              </a:rPr>
              <a:t>E-commerce</a:t>
            </a:r>
            <a:endParaRPr lang="en-US" sz="3600" baseline="30000" dirty="0">
              <a:solidFill>
                <a:schemeClr val="bg1"/>
              </a:solidFill>
              <a:latin typeface="Bebas Neue Book" pitchFamily="50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6" grpId="0" animBg="1"/>
      <p:bldP spid="33" grpId="0" animBg="1"/>
      <p:bldP spid="2" grpId="0" animBg="1"/>
      <p:bldP spid="21" grpId="0"/>
      <p:bldP spid="13" grpId="0"/>
      <p:bldP spid="16" grpId="0"/>
      <p:bldP spid="26" grpId="0"/>
      <p:bldP spid="34" grpId="0"/>
      <p:bldP spid="41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428728" y="357166"/>
            <a:ext cx="4714908" cy="85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8" name="Group 17"/>
          <p:cNvGrpSpPr/>
          <p:nvPr/>
        </p:nvGrpSpPr>
        <p:grpSpPr>
          <a:xfrm>
            <a:off x="500034" y="285728"/>
            <a:ext cx="1467045" cy="1500198"/>
            <a:chOff x="5857884" y="284636"/>
            <a:chExt cx="1210895" cy="1238259"/>
          </a:xfrm>
        </p:grpSpPr>
        <p:sp>
          <p:nvSpPr>
            <p:cNvPr id="19" name="Oval 18"/>
            <p:cNvSpPr/>
            <p:nvPr/>
          </p:nvSpPr>
          <p:spPr>
            <a:xfrm>
              <a:off x="5857884" y="284636"/>
              <a:ext cx="1210895" cy="1238259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2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215864" y="642918"/>
              <a:ext cx="494935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2" name="Rectangular Callout 21"/>
          <p:cNvSpPr/>
          <p:nvPr/>
        </p:nvSpPr>
        <p:spPr>
          <a:xfrm flipV="1">
            <a:off x="1785918" y="1928802"/>
            <a:ext cx="6715172" cy="4143404"/>
          </a:xfrm>
          <a:prstGeom prst="wedgeRectCallout">
            <a:avLst>
              <a:gd name="adj1" fmla="val -46370"/>
              <a:gd name="adj2" fmla="val 6665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 bwMode="auto">
          <a:xfrm>
            <a:off x="2571736" y="2169375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2786050" y="3519920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2219235" y="444981"/>
            <a:ext cx="342433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bg1"/>
                </a:solidFill>
                <a:latin typeface="Bebas Neue Bold" pitchFamily="34" charset="0"/>
              </a:rPr>
              <a:t>Social Marketing</a:t>
            </a:r>
            <a:endParaRPr lang="en-US" sz="4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13" grpId="0"/>
      <p:bldP spid="27" grpId="0" build="p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ular Callout 23"/>
          <p:cNvSpPr/>
          <p:nvPr/>
        </p:nvSpPr>
        <p:spPr>
          <a:xfrm flipV="1">
            <a:off x="1785918" y="1928802"/>
            <a:ext cx="6715172" cy="4143404"/>
          </a:xfrm>
          <a:prstGeom prst="wedgeRectCallout">
            <a:avLst>
              <a:gd name="adj1" fmla="val -44425"/>
              <a:gd name="adj2" fmla="val 65074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2786050" y="3357562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2571736" y="2169375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643042" y="357166"/>
            <a:ext cx="4071966" cy="85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571472" y="285728"/>
            <a:ext cx="1500230" cy="1500198"/>
            <a:chOff x="3143240" y="357166"/>
            <a:chExt cx="1428760" cy="1428760"/>
          </a:xfrm>
        </p:grpSpPr>
        <p:sp>
          <p:nvSpPr>
            <p:cNvPr id="21" name="Oval 20"/>
            <p:cNvSpPr/>
            <p:nvPr/>
          </p:nvSpPr>
          <p:spPr>
            <a:xfrm>
              <a:off x="3143240" y="357166"/>
              <a:ext cx="1428760" cy="142876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22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26266" y="810699"/>
              <a:ext cx="462709" cy="521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3" name="TextBox 22"/>
          <p:cNvSpPr txBox="1"/>
          <p:nvPr/>
        </p:nvSpPr>
        <p:spPr bwMode="auto">
          <a:xfrm>
            <a:off x="2357454" y="428604"/>
            <a:ext cx="245772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</a:rPr>
              <a:t>E-commerce</a:t>
            </a:r>
            <a:endParaRPr lang="en-US" sz="4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build="p"/>
      <p:bldP spid="15" grpId="0"/>
      <p:bldP spid="14" grpId="0" animBg="1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ular Callout 24"/>
          <p:cNvSpPr/>
          <p:nvPr/>
        </p:nvSpPr>
        <p:spPr>
          <a:xfrm flipV="1">
            <a:off x="1857356" y="2000240"/>
            <a:ext cx="6715172" cy="4143404"/>
          </a:xfrm>
          <a:prstGeom prst="wedgeRectCallout">
            <a:avLst>
              <a:gd name="adj1" fmla="val -44425"/>
              <a:gd name="adj2" fmla="val 65074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2714612" y="3286124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v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2357422" y="2169375"/>
            <a:ext cx="58934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1785918" y="428604"/>
            <a:ext cx="4214842" cy="857256"/>
          </a:xfrm>
          <a:prstGeom prst="rect">
            <a:avLst/>
          </a:prstGeom>
          <a:solidFill>
            <a:srgbClr val="EF81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714348" y="324208"/>
            <a:ext cx="1500198" cy="1461718"/>
            <a:chOff x="4786314" y="4429132"/>
            <a:chExt cx="1500198" cy="1461718"/>
          </a:xfrm>
          <a:solidFill>
            <a:srgbClr val="EF8107"/>
          </a:solidFill>
        </p:grpSpPr>
        <p:sp>
          <p:nvSpPr>
            <p:cNvPr id="19" name="Oval 18"/>
            <p:cNvSpPr/>
            <p:nvPr/>
          </p:nvSpPr>
          <p:spPr>
            <a:xfrm>
              <a:off x="4786314" y="4429132"/>
              <a:ext cx="1500198" cy="1461718"/>
            </a:xfrm>
            <a:prstGeom prst="ellipse">
              <a:avLst/>
            </a:prstGeom>
            <a:grpFill/>
            <a:ln w="28575">
              <a:solidFill>
                <a:schemeClr val="tx1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97648" y="4893017"/>
              <a:ext cx="477530" cy="533949"/>
            </a:xfrm>
            <a:prstGeom prst="rect">
              <a:avLst/>
            </a:prstGeom>
            <a:grp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ffectLst/>
          </p:spPr>
        </p:pic>
      </p:grpSp>
      <p:sp>
        <p:nvSpPr>
          <p:cNvPr id="24" name="TextBox 23"/>
          <p:cNvSpPr txBox="1"/>
          <p:nvPr/>
        </p:nvSpPr>
        <p:spPr bwMode="auto">
          <a:xfrm>
            <a:off x="2358695" y="444981"/>
            <a:ext cx="328487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bg1"/>
                </a:solidFill>
                <a:latin typeface="Bebas Neue Bold" pitchFamily="34" charset="0"/>
              </a:rPr>
              <a:t>Email Marketing</a:t>
            </a:r>
            <a:endParaRPr lang="en-US" sz="4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7" grpId="0" build="p"/>
      <p:bldP spid="15" grpId="0"/>
      <p:bldP spid="12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ectangle 22"/>
          <p:cNvSpPr/>
          <p:nvPr/>
        </p:nvSpPr>
        <p:spPr>
          <a:xfrm>
            <a:off x="2857488" y="0"/>
            <a:ext cx="3429024" cy="1000108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Rectangle 30"/>
          <p:cNvSpPr/>
          <p:nvPr/>
        </p:nvSpPr>
        <p:spPr>
          <a:xfrm>
            <a:off x="6286512" y="4102350"/>
            <a:ext cx="2071702" cy="7620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71868" y="4102350"/>
            <a:ext cx="2000264" cy="7620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4102347"/>
            <a:ext cx="1785950" cy="605193"/>
            <a:chOff x="1177635" y="4659133"/>
            <a:chExt cx="1666173" cy="606092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4156567"/>
            <a:ext cx="1571636" cy="605193"/>
            <a:chOff x="1177635" y="4659133"/>
            <a:chExt cx="1666173" cy="606092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857224" y="4102350"/>
            <a:ext cx="2071702" cy="7620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71538" y="4197598"/>
            <a:ext cx="1643074" cy="605193"/>
            <a:chOff x="1177635" y="4659133"/>
            <a:chExt cx="1666173" cy="606092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bg2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5786" y="5062003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/>
                </a:solidFill>
              </a:rPr>
              <a:t>nibh euismod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5095887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37462" y="142852"/>
            <a:ext cx="317554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dirty="0" smtClean="0">
                <a:solidFill>
                  <a:schemeClr val="bg1"/>
                </a:solidFill>
                <a:latin typeface="Bebas Neue Bold" pitchFamily="34" charset="0"/>
              </a:rPr>
              <a:t>Creative</a:t>
            </a:r>
            <a:r>
              <a:rPr lang="en-US" sz="5000" dirty="0" smtClean="0">
                <a:latin typeface="Bebas Neue Bold" pitchFamily="34" charset="0"/>
              </a:rPr>
              <a:t> Team</a:t>
            </a:r>
            <a:endParaRPr lang="id-ID" sz="5000" dirty="0">
              <a:latin typeface="Bebas Neue Bold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5104347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85786" y="1785926"/>
            <a:ext cx="2214578" cy="227166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215074" y="1785926"/>
            <a:ext cx="2143140" cy="227166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500430" y="1813467"/>
            <a:ext cx="2143140" cy="221744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31" grpId="0" animBg="1"/>
      <p:bldP spid="32" grpId="0" animBg="1"/>
      <p:bldP spid="30" grpId="0" animBg="1"/>
      <p:bldP spid="13" grpId="0"/>
      <p:bldP spid="59" grpId="0"/>
      <p:bldP spid="47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14282" y="642918"/>
            <a:ext cx="8643998" cy="35719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196810" y="4286256"/>
            <a:ext cx="3303619" cy="10477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196812" y="642918"/>
            <a:ext cx="3303618" cy="357138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714744" y="809607"/>
            <a:ext cx="5143536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tx1"/>
                </a:solidFill>
              </a:rPr>
              <a:t>L</a:t>
            </a:r>
            <a:r>
              <a:rPr lang="id-ID" sz="1300" dirty="0" smtClean="0">
                <a:solidFill>
                  <a:schemeClr val="tx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tx1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00034" y="4398975"/>
            <a:ext cx="2786082" cy="9588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bg2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14744" y="4445367"/>
            <a:ext cx="4000528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bg1"/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bg1"/>
                </a:solidFill>
              </a:rPr>
              <a:t>Lorem</a:t>
            </a:r>
            <a:r>
              <a:rPr lang="en-US" sz="1300" b="1" dirty="0">
                <a:solidFill>
                  <a:schemeClr val="bg1"/>
                </a:solidFill>
              </a:rPr>
              <a:t> </a:t>
            </a:r>
            <a:r>
              <a:rPr lang="en-US" sz="1300" b="1" dirty="0" err="1">
                <a:solidFill>
                  <a:schemeClr val="bg1"/>
                </a:solidFill>
              </a:rPr>
              <a:t>Ipsum</a:t>
            </a:r>
            <a:r>
              <a:rPr lang="en-US" sz="1300" b="1" dirty="0">
                <a:solidFill>
                  <a:schemeClr val="bg1"/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Contrary </a:t>
            </a:r>
            <a:r>
              <a:rPr lang="en-US" sz="1300" dirty="0">
                <a:solidFill>
                  <a:schemeClr val="bg1"/>
                </a:solidFill>
              </a:rPr>
              <a:t>to popular </a:t>
            </a:r>
            <a:r>
              <a:rPr lang="en-US" sz="1300" dirty="0" smtClean="0">
                <a:solidFill>
                  <a:schemeClr val="bg1"/>
                </a:solidFill>
              </a:rPr>
              <a:t>belief </a:t>
            </a:r>
            <a:r>
              <a:rPr lang="en-US" sz="1300" dirty="0">
                <a:solidFill>
                  <a:schemeClr val="bg1"/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bg1"/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bg1"/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928670"/>
            <a:ext cx="9144000" cy="50720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00010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2428860" y="0"/>
            <a:ext cx="4286280" cy="1000108"/>
          </a:xfrm>
          <a:prstGeom prst="rect">
            <a:avLst/>
          </a:prstGeom>
          <a:solidFill>
            <a:schemeClr val="accent6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428596" y="2928934"/>
            <a:ext cx="8429684" cy="2974891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</a:t>
            </a:r>
            <a:endParaRPr lang="id-ID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1785926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28860" y="142852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</a:rPr>
              <a:t>2 Column </a:t>
            </a:r>
            <a:r>
              <a:rPr lang="en-US" sz="4800" dirty="0" smtClean="0">
                <a:latin typeface="Bebas Neue Bold" pitchFamily="34" charset="0"/>
              </a:rPr>
              <a:t>Content</a:t>
            </a:r>
            <a:endParaRPr lang="id-ID" sz="4800" dirty="0">
              <a:latin typeface="Bebas Neue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1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2036</TotalTime>
  <Words>1124</Words>
  <Application>Microsoft Office PowerPoint</Application>
  <PresentationFormat>On-screen Show (4:3)</PresentationFormat>
  <Paragraphs>146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204</cp:revision>
  <dcterms:created xsi:type="dcterms:W3CDTF">2014-03-18T00:47:42Z</dcterms:created>
  <dcterms:modified xsi:type="dcterms:W3CDTF">2014-08-14T02:21:23Z</dcterms:modified>
</cp:coreProperties>
</file>