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8102"/>
    <a:srgbClr val="D03838"/>
    <a:srgbClr val="B82E2E"/>
    <a:srgbClr val="E39A07"/>
    <a:srgbClr val="FD9203"/>
    <a:srgbClr val="F5770F"/>
    <a:srgbClr val="EC700A"/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>
        <p:scale>
          <a:sx n="62" d="100"/>
          <a:sy n="62" d="100"/>
        </p:scale>
        <p:origin x="-1362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dLbls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153893120"/>
        <c:axId val="153899008"/>
      </c:barChart>
      <c:catAx>
        <c:axId val="153893120"/>
        <c:scaling>
          <c:orientation val="minMax"/>
        </c:scaling>
        <c:axPos val="l"/>
        <c:numFmt formatCode="General" sourceLinked="1"/>
        <c:majorTickMark val="none"/>
        <c:tickLblPos val="nextTo"/>
        <c:crossAx val="153899008"/>
        <c:crosses val="autoZero"/>
        <c:auto val="1"/>
        <c:lblAlgn val="ctr"/>
        <c:lblOffset val="100"/>
      </c:catAx>
      <c:valAx>
        <c:axId val="15389900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53893120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chart>
    <c:plotArea>
      <c:layout/>
      <c:area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scene3d>
              <a:camera prst="orthographicFront"/>
              <a:lightRig rig="threePt" dir="t"/>
            </a:scene3d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axId val="154118400"/>
        <c:axId val="154120192"/>
      </c:areaChart>
      <c:catAx>
        <c:axId val="154118400"/>
        <c:scaling>
          <c:orientation val="minMax"/>
        </c:scaling>
        <c:axPos val="b"/>
        <c:tickLblPos val="nextTo"/>
        <c:txPr>
          <a:bodyPr/>
          <a:lstStyle/>
          <a:p>
            <a:pPr>
              <a:defRPr lang="en-US" sz="105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id-ID"/>
          </a:p>
        </c:txPr>
        <c:crossAx val="154120192"/>
        <c:crosses val="autoZero"/>
        <c:auto val="1"/>
        <c:lblAlgn val="ctr"/>
        <c:lblOffset val="100"/>
      </c:catAx>
      <c:valAx>
        <c:axId val="154120192"/>
        <c:scaling>
          <c:orientation val="minMax"/>
          <c:max val="5"/>
        </c:scaling>
        <c:axPos val="l"/>
        <c:majorGridlines>
          <c:spPr>
            <a:ln>
              <a:solidFill>
                <a:schemeClr val="bg1">
                  <a:lumMod val="75000"/>
                  <a:alpha val="30000"/>
                </a:schemeClr>
              </a:solidFill>
              <a:prstDash val="lgDash"/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lang="en-US" sz="1400">
                <a:solidFill>
                  <a:schemeClr val="tx1">
                    <a:lumMod val="85000"/>
                    <a:lumOff val="15000"/>
                  </a:schemeClr>
                </a:solidFill>
              </a:defRPr>
            </a:pPr>
            <a:endParaRPr lang="id-ID"/>
          </a:p>
        </c:txPr>
        <c:crossAx val="1541184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3984712153161634"/>
          <c:y val="0.1338700736957843"/>
          <c:w val="0.11808321717195996"/>
          <c:h val="0.29196943124301467"/>
        </c:manualLayout>
      </c:layout>
      <c:txPr>
        <a:bodyPr/>
        <a:lstStyle/>
        <a:p>
          <a:pPr>
            <a:defRPr lang="en-US" sz="1400">
              <a:solidFill>
                <a:schemeClr val="tx1">
                  <a:lumMod val="85000"/>
                  <a:lumOff val="15000"/>
                </a:schemeClr>
              </a:solidFill>
            </a:defRPr>
          </a:pPr>
          <a:endParaRPr lang="id-ID"/>
        </a:p>
      </c:txPr>
    </c:legend>
    <c:plotVisOnly val="1"/>
    <c:dispBlanksAs val="zero"/>
  </c:chart>
  <c:txPr>
    <a:bodyPr/>
    <a:lstStyle/>
    <a:p>
      <a:pPr>
        <a:defRPr sz="800">
          <a:solidFill>
            <a:schemeClr val="bg1">
              <a:lumMod val="65000"/>
            </a:schemeClr>
          </a:solidFill>
        </a:defRPr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12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8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392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63168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64656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4953011"/>
            <a:ext cx="7772400" cy="656590"/>
          </a:xfrm>
        </p:spPr>
        <p:txBody>
          <a:bodyPr/>
          <a:lstStyle/>
          <a:p>
            <a:r>
              <a:rPr lang="es-ES" sz="4000" spc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ok" pitchFamily="50" charset="0"/>
              </a:rPr>
              <a:t>Welcome</a:t>
            </a:r>
            <a:r>
              <a:rPr lang="es-ES" sz="4000" spc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ok" pitchFamily="50" charset="0"/>
              </a:rPr>
              <a:t> </a:t>
            </a:r>
            <a:r>
              <a:rPr lang="es-ES" sz="4000" spc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ok" pitchFamily="50" charset="0"/>
              </a:rPr>
              <a:t>To</a:t>
            </a:r>
            <a:r>
              <a:rPr lang="es-ES" sz="4000" spc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ok" pitchFamily="50" charset="0"/>
              </a:rPr>
              <a:t> My </a:t>
            </a:r>
            <a:r>
              <a:rPr lang="es-ES" sz="4000" spc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ok" pitchFamily="50" charset="0"/>
              </a:rPr>
              <a:t>Presentation</a:t>
            </a:r>
            <a:endParaRPr lang="en-US" sz="4000" spc="0" dirty="0">
              <a:solidFill>
                <a:schemeClr val="tx1">
                  <a:lumMod val="95000"/>
                  <a:lumOff val="5000"/>
                </a:schemeClr>
              </a:solidFill>
              <a:latin typeface="Bebas Neue Book" pitchFamily="50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00364" y="1000108"/>
            <a:ext cx="2786082" cy="376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1857356" y="4833947"/>
            <a:ext cx="578648" cy="666755"/>
            <a:chOff x="1071538" y="857238"/>
            <a:chExt cx="1000132" cy="1000132"/>
          </a:xfrm>
        </p:grpSpPr>
        <p:sp>
          <p:nvSpPr>
            <p:cNvPr id="5" name="Freeform 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" name="Freeform 5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 flipH="1" flipV="1">
            <a:off x="6565120" y="5000636"/>
            <a:ext cx="578648" cy="666755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10" name="Freeform 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" name="Freeform 1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0" y="6477021"/>
            <a:ext cx="9144000" cy="3809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3098821"/>
            <a:ext cx="8143932" cy="268763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suscipit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Aenean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libero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odio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vehicula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986969"/>
            <a:ext cx="82153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357422" y="415991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3</a:t>
            </a: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 Column </a:t>
            </a:r>
            <a:r>
              <a:rPr lang="en-US" sz="4800" dirty="0" smtClean="0">
                <a:solidFill>
                  <a:srgbClr val="E08102"/>
                </a:solidFill>
                <a:latin typeface="Bebas Neue Bold" pitchFamily="34" charset="0"/>
              </a:rPr>
              <a:t>Content</a:t>
            </a:r>
            <a:endParaRPr lang="id-ID" sz="4800" dirty="0">
              <a:solidFill>
                <a:srgbClr val="E08102"/>
              </a:solidFill>
              <a:latin typeface="Bebas Neue Bold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93154" y="380979"/>
            <a:ext cx="507210" cy="595319"/>
            <a:chOff x="1071538" y="857238"/>
            <a:chExt cx="1000132" cy="1000132"/>
          </a:xfrm>
        </p:grpSpPr>
        <p:sp>
          <p:nvSpPr>
            <p:cNvPr id="14" name="Freeform 13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4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 flipH="1" flipV="1">
            <a:off x="5993616" y="619103"/>
            <a:ext cx="507210" cy="595319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17" name="Freeform 16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Freeform 17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42844" y="1714488"/>
            <a:ext cx="2428892" cy="92869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142844" y="2793398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3D3743"/>
                </a:solidFill>
                <a:latin typeface="+mj-lt"/>
              </a:rPr>
              <a:t>Aomnis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iste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natus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rem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eaque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ipsa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ab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illo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beatae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sunt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. </a:t>
            </a:r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</a:rPr>
              <a:t>Eaque</a:t>
            </a:r>
            <a:r>
              <a:rPr lang="en-US" sz="1200" dirty="0" smtClean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ipsa</a:t>
            </a:r>
            <a:r>
              <a:rPr lang="en-US" sz="1200" dirty="0">
                <a:solidFill>
                  <a:srgbClr val="3D3743"/>
                </a:solidFill>
              </a:rPr>
              <a:t> quae </a:t>
            </a:r>
            <a:r>
              <a:rPr lang="en-US" sz="1200" dirty="0" err="1">
                <a:solidFill>
                  <a:srgbClr val="3D3743"/>
                </a:solidFill>
              </a:rPr>
              <a:t>ab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illo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inventore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veritatis</a:t>
            </a:r>
            <a:r>
              <a:rPr lang="en-US" sz="1200" dirty="0">
                <a:solidFill>
                  <a:srgbClr val="3D3743"/>
                </a:solidFill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</a:rPr>
              <a:t>architecto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beatae</a:t>
            </a:r>
            <a:r>
              <a:rPr lang="en-US" sz="1200" dirty="0">
                <a:solidFill>
                  <a:srgbClr val="3D3743"/>
                </a:solidFill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</a:rPr>
              <a:t>sunt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explicabo</a:t>
            </a:r>
            <a:r>
              <a:rPr lang="en-US" sz="1200" dirty="0">
                <a:solidFill>
                  <a:srgbClr val="3D3743"/>
                </a:solidFill>
              </a:rPr>
              <a:t>. </a:t>
            </a:r>
            <a:endParaRPr lang="bg-BG" sz="1200" dirty="0">
              <a:solidFill>
                <a:srgbClr val="3D3743"/>
              </a:solidFill>
            </a:endParaRPr>
          </a:p>
          <a:p>
            <a:endParaRPr lang="bg-BG" sz="1200" dirty="0">
              <a:solidFill>
                <a:srgbClr val="3D3743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5" y="1714489"/>
            <a:ext cx="23130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  <a:cs typeface="Arial" charset="0"/>
              </a:rPr>
              <a:t>SHORT</a:t>
            </a:r>
            <a:endParaRPr lang="id-ID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  <a:cs typeface="Arial" charset="0"/>
            </a:endParaRPr>
          </a:p>
          <a:p>
            <a:pPr algn="ctr"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  <a:cs typeface="Arial" charset="0"/>
              </a:rPr>
              <a:t>DESCRIPTION</a:t>
            </a:r>
            <a:endParaRPr lang="bg-BG" sz="2800" dirty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  <a:cs typeface="Arial" charset="0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2714612" y="1428736"/>
          <a:ext cx="621510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2888526" y="285728"/>
            <a:ext cx="33669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 </a:t>
            </a:r>
            <a:r>
              <a:rPr lang="en-US" sz="4000" dirty="0" smtClean="0">
                <a:solidFill>
                  <a:srgbClr val="E08102"/>
                </a:solidFill>
                <a:latin typeface="Bebas Neue Bold" pitchFamily="34" charset="0"/>
                <a:ea typeface="Franchise" pitchFamily="49" charset="0"/>
              </a:rPr>
              <a:t>Chart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850344" y="285729"/>
            <a:ext cx="435772" cy="645588"/>
            <a:chOff x="1071538" y="857238"/>
            <a:chExt cx="1000132" cy="1000132"/>
          </a:xfrm>
        </p:grpSpPr>
        <p:sp>
          <p:nvSpPr>
            <p:cNvPr id="15" name="Freeform 1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Freeform 1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 flipH="1" flipV="1">
            <a:off x="5850740" y="497397"/>
            <a:ext cx="435772" cy="645588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142844" y="5715016"/>
            <a:ext cx="2428892" cy="10794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9701" grpId="0"/>
      <p:bldP spid="16" grpId="0"/>
      <p:bldGraphic spid="13" grpId="0">
        <p:bldAsOne/>
      </p:bldGraphic>
      <p:bldP spid="8" grpId="0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5643578"/>
            <a:ext cx="2285984" cy="121442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-142908" y="5709368"/>
            <a:ext cx="245256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OBSERVATION</a:t>
            </a:r>
            <a:endParaRPr lang="id-ID" sz="3200" dirty="0" smtClean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TITTLE</a:t>
            </a:r>
            <a:endParaRPr lang="en-CA" sz="3200" dirty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00298" y="5925941"/>
            <a:ext cx="5072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786710" y="5643578"/>
            <a:ext cx="71438" cy="121442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2888526" y="285728"/>
            <a:ext cx="33669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  <a:ea typeface="Franchise" pitchFamily="49" charset="0"/>
              </a:rPr>
              <a:t>Observation</a:t>
            </a:r>
            <a:r>
              <a:rPr lang="en-US" sz="40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 </a:t>
            </a:r>
            <a:r>
              <a:rPr lang="en-US" sz="4000" dirty="0" smtClean="0">
                <a:solidFill>
                  <a:srgbClr val="E08102"/>
                </a:solidFill>
                <a:latin typeface="Bebas Neue Bold" pitchFamily="34" charset="0"/>
                <a:ea typeface="Franchise" pitchFamily="49" charset="0"/>
              </a:rPr>
              <a:t>Chart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850344" y="285729"/>
            <a:ext cx="507210" cy="571503"/>
            <a:chOff x="1071538" y="857238"/>
            <a:chExt cx="1000132" cy="1000132"/>
          </a:xfrm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2" name="Freeform 21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3" name="Group 22"/>
          <p:cNvGrpSpPr/>
          <p:nvPr/>
        </p:nvGrpSpPr>
        <p:grpSpPr>
          <a:xfrm flipH="1" flipV="1">
            <a:off x="5786446" y="428604"/>
            <a:ext cx="507210" cy="571503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4" name="Freeform 23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Freeform 24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aphicFrame>
        <p:nvGraphicFramePr>
          <p:cNvPr id="28" name="Chart 27"/>
          <p:cNvGraphicFramePr/>
          <p:nvPr>
            <p:extLst>
              <p:ext uri="{D42A27DB-BD31-4B8C-83A1-F6EECF244321}">
                <p14:modId xmlns="" xmlns:p14="http://schemas.microsoft.com/office/powerpoint/2010/main" val="707666099"/>
              </p:ext>
            </p:extLst>
          </p:nvPr>
        </p:nvGraphicFramePr>
        <p:xfrm>
          <a:off x="642910" y="1500174"/>
          <a:ext cx="7870330" cy="361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8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8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8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19" grpId="0"/>
      <p:bldP spid="10" grpId="0" animBg="1"/>
      <p:bldP spid="11" grpId="0"/>
      <p:bldGraphic spid="28" grpId="0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7072330" y="4095754"/>
            <a:ext cx="1500198" cy="529997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68" name="Rectangle 67"/>
          <p:cNvSpPr/>
          <p:nvPr/>
        </p:nvSpPr>
        <p:spPr>
          <a:xfrm>
            <a:off x="4929190" y="4113449"/>
            <a:ext cx="1500198" cy="529997"/>
          </a:xfrm>
          <a:prstGeom prst="rect">
            <a:avLst/>
          </a:prstGeom>
          <a:solidFill>
            <a:srgbClr val="D038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62" name="Rectangle 61"/>
          <p:cNvSpPr/>
          <p:nvPr/>
        </p:nvSpPr>
        <p:spPr>
          <a:xfrm>
            <a:off x="2643174" y="4113449"/>
            <a:ext cx="1500198" cy="529997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56" name="Rectangle 55"/>
          <p:cNvSpPr/>
          <p:nvPr/>
        </p:nvSpPr>
        <p:spPr>
          <a:xfrm>
            <a:off x="500034" y="4113449"/>
            <a:ext cx="1500198" cy="529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9" name="TextBox 18"/>
          <p:cNvSpPr txBox="1"/>
          <p:nvPr/>
        </p:nvSpPr>
        <p:spPr bwMode="auto">
          <a:xfrm>
            <a:off x="642911" y="4857761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692398" y="4857761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911738" y="4857761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072331" y="4879597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642910" y="4160133"/>
            <a:ext cx="12144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Bebas Neue Book" pitchFamily="50" charset="0"/>
              </a:rPr>
              <a:t>Create</a:t>
            </a:r>
            <a:endParaRPr lang="en-CA" sz="2800" dirty="0">
              <a:latin typeface="Bebas Neue Book" pitchFamily="50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2750331" y="4160133"/>
            <a:ext cx="12858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ok" pitchFamily="50" charset="0"/>
              </a:rPr>
              <a:t>Develop</a:t>
            </a:r>
            <a:endParaRPr lang="en-CA" sz="2800" dirty="0">
              <a:solidFill>
                <a:schemeClr val="tx1">
                  <a:lumMod val="95000"/>
                  <a:lumOff val="5000"/>
                </a:schemeClr>
              </a:solidFill>
              <a:latin typeface="Bebas Neue Book" pitchFamily="50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5072066" y="4160133"/>
            <a:ext cx="12858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Bebas Neue Book" pitchFamily="50" charset="0"/>
              </a:rPr>
              <a:t>Improve</a:t>
            </a:r>
            <a:endParaRPr lang="en-CA" sz="2800" dirty="0">
              <a:latin typeface="Bebas Neue Book" pitchFamily="50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132665" y="4160133"/>
            <a:ext cx="1368425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latin typeface="Bebas Neue Book" pitchFamily="50" charset="0"/>
              </a:rPr>
              <a:t>Scale Up</a:t>
            </a:r>
            <a:endParaRPr lang="en-CA" sz="2800" dirty="0">
              <a:latin typeface="Bebas Neue Book" pitchFamily="50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291824" y="425215"/>
            <a:ext cx="45603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  <a:ea typeface="Franchise" pitchFamily="49" charset="0"/>
              </a:rPr>
              <a:t>Steps to Grow </a:t>
            </a:r>
            <a:r>
              <a:rPr lang="en-US" sz="3600" dirty="0" smtClean="0">
                <a:solidFill>
                  <a:srgbClr val="E08102"/>
                </a:solidFill>
                <a:latin typeface="Bebas Neue Bold" pitchFamily="34" charset="0"/>
                <a:ea typeface="Franchise" pitchFamily="49" charset="0"/>
              </a:rPr>
              <a:t>Your Business</a:t>
            </a:r>
          </a:p>
        </p:txBody>
      </p:sp>
      <p:sp>
        <p:nvSpPr>
          <p:cNvPr id="32" name="Oval 31"/>
          <p:cNvSpPr/>
          <p:nvPr/>
        </p:nvSpPr>
        <p:spPr>
          <a:xfrm>
            <a:off x="289416" y="1785928"/>
            <a:ext cx="2013427" cy="207486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9" name="Pie 38"/>
          <p:cNvSpPr/>
          <p:nvPr/>
        </p:nvSpPr>
        <p:spPr>
          <a:xfrm>
            <a:off x="289416" y="1785926"/>
            <a:ext cx="2013427" cy="2074862"/>
          </a:xfrm>
          <a:prstGeom prst="pie">
            <a:avLst>
              <a:gd name="adj1" fmla="val 21093210"/>
              <a:gd name="adj2" fmla="val 698217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0" name="Oval 39"/>
          <p:cNvSpPr/>
          <p:nvPr/>
        </p:nvSpPr>
        <p:spPr>
          <a:xfrm>
            <a:off x="401030" y="1888338"/>
            <a:ext cx="1785949" cy="184044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1" name="Text Placeholder 6"/>
          <p:cNvSpPr txBox="1">
            <a:spLocks/>
          </p:cNvSpPr>
          <p:nvPr/>
        </p:nvSpPr>
        <p:spPr>
          <a:xfrm>
            <a:off x="566731" y="2293985"/>
            <a:ext cx="1448238" cy="911936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4000" dirty="0" smtClean="0">
                <a:solidFill>
                  <a:schemeClr val="accent1"/>
                </a:solidFill>
                <a:latin typeface="Bebas Neue Book" pitchFamily="50" charset="0"/>
              </a:rPr>
              <a:t>20</a:t>
            </a:r>
            <a:r>
              <a:rPr lang="en-US" sz="4000" dirty="0" smtClean="0">
                <a:solidFill>
                  <a:schemeClr val="accent1"/>
                </a:solidFill>
                <a:latin typeface="Bebas Neue Book" pitchFamily="50" charset="0"/>
              </a:rPr>
              <a:t>%</a:t>
            </a:r>
            <a:endParaRPr lang="en-US" sz="3600" dirty="0">
              <a:solidFill>
                <a:schemeClr val="accent1"/>
              </a:solidFill>
              <a:latin typeface="Bebas Neue Book" pitchFamily="50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2388684" y="1785928"/>
            <a:ext cx="2013427" cy="207486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" name="Pie 42"/>
          <p:cNvSpPr/>
          <p:nvPr/>
        </p:nvSpPr>
        <p:spPr>
          <a:xfrm>
            <a:off x="2388684" y="1785926"/>
            <a:ext cx="2013427" cy="2074862"/>
          </a:xfrm>
          <a:prstGeom prst="pie">
            <a:avLst>
              <a:gd name="adj1" fmla="val 19028202"/>
              <a:gd name="adj2" fmla="val 676666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4" name="Oval 43"/>
          <p:cNvSpPr/>
          <p:nvPr/>
        </p:nvSpPr>
        <p:spPr>
          <a:xfrm>
            <a:off x="2500298" y="1888338"/>
            <a:ext cx="1785949" cy="184044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5" name="Text Placeholder 6"/>
          <p:cNvSpPr txBox="1">
            <a:spLocks/>
          </p:cNvSpPr>
          <p:nvPr/>
        </p:nvSpPr>
        <p:spPr>
          <a:xfrm>
            <a:off x="2665999" y="2293985"/>
            <a:ext cx="1448238" cy="911936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4000" dirty="0" smtClean="0">
                <a:solidFill>
                  <a:schemeClr val="accent6">
                    <a:lumMod val="75000"/>
                  </a:schemeClr>
                </a:solidFill>
                <a:latin typeface="Bebas Neue Book" pitchFamily="50" charset="0"/>
              </a:rPr>
              <a:t>30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Bebas Neue Book" pitchFamily="50" charset="0"/>
              </a:rPr>
              <a:t>%</a:t>
            </a:r>
            <a:endParaRPr lang="en-US" sz="3600" dirty="0">
              <a:solidFill>
                <a:schemeClr val="accent6">
                  <a:lumMod val="75000"/>
                </a:schemeClr>
              </a:solidFill>
              <a:latin typeface="Bebas Neue Book" pitchFamily="50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4603262" y="1785928"/>
            <a:ext cx="2013427" cy="207486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" name="Pie 46"/>
          <p:cNvSpPr/>
          <p:nvPr/>
        </p:nvSpPr>
        <p:spPr>
          <a:xfrm>
            <a:off x="4603262" y="1785926"/>
            <a:ext cx="2013427" cy="2074862"/>
          </a:xfrm>
          <a:prstGeom prst="pie">
            <a:avLst>
              <a:gd name="adj1" fmla="val 16151378"/>
              <a:gd name="adj2" fmla="val 5406198"/>
            </a:avLst>
          </a:prstGeom>
          <a:solidFill>
            <a:srgbClr val="D0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8" name="Oval 47"/>
          <p:cNvSpPr/>
          <p:nvPr/>
        </p:nvSpPr>
        <p:spPr>
          <a:xfrm>
            <a:off x="4714876" y="1888338"/>
            <a:ext cx="1785949" cy="184044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9" name="Text Placeholder 6"/>
          <p:cNvSpPr txBox="1">
            <a:spLocks/>
          </p:cNvSpPr>
          <p:nvPr/>
        </p:nvSpPr>
        <p:spPr>
          <a:xfrm>
            <a:off x="4880577" y="2293985"/>
            <a:ext cx="1448238" cy="911936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4000" dirty="0">
                <a:solidFill>
                  <a:srgbClr val="C00000"/>
                </a:solidFill>
                <a:latin typeface="Bebas Neue Book" pitchFamily="50" charset="0"/>
              </a:rPr>
              <a:t>5</a:t>
            </a:r>
            <a:r>
              <a:rPr lang="en-US" sz="4000" dirty="0" smtClean="0">
                <a:solidFill>
                  <a:srgbClr val="C00000"/>
                </a:solidFill>
                <a:latin typeface="Bebas Neue Book" pitchFamily="50" charset="0"/>
              </a:rPr>
              <a:t>0%</a:t>
            </a:r>
            <a:endParaRPr lang="en-US" sz="3600" dirty="0">
              <a:solidFill>
                <a:srgbClr val="C00000"/>
              </a:solidFill>
              <a:latin typeface="Bebas Neue Book" pitchFamily="50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779751" y="1785928"/>
            <a:ext cx="2013427" cy="20748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2" name="Pie 51"/>
          <p:cNvSpPr/>
          <p:nvPr/>
        </p:nvSpPr>
        <p:spPr>
          <a:xfrm>
            <a:off x="6779751" y="1785926"/>
            <a:ext cx="2013427" cy="2074862"/>
          </a:xfrm>
          <a:prstGeom prst="pie">
            <a:avLst>
              <a:gd name="adj1" fmla="val 13307307"/>
              <a:gd name="adj2" fmla="val 690689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3" name="Oval 52"/>
          <p:cNvSpPr/>
          <p:nvPr/>
        </p:nvSpPr>
        <p:spPr>
          <a:xfrm>
            <a:off x="6891365" y="1888338"/>
            <a:ext cx="1785949" cy="184044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5" name="Text Placeholder 6"/>
          <p:cNvSpPr txBox="1">
            <a:spLocks/>
          </p:cNvSpPr>
          <p:nvPr/>
        </p:nvSpPr>
        <p:spPr>
          <a:xfrm>
            <a:off x="7057066" y="2293985"/>
            <a:ext cx="1448238" cy="911936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4000" dirty="0" smtClean="0">
                <a:solidFill>
                  <a:schemeClr val="accent5"/>
                </a:solidFill>
                <a:latin typeface="Bebas Neue Book" pitchFamily="50" charset="0"/>
              </a:rPr>
              <a:t>80</a:t>
            </a:r>
            <a:r>
              <a:rPr lang="en-US" sz="4000" dirty="0" smtClean="0">
                <a:solidFill>
                  <a:schemeClr val="accent5"/>
                </a:solidFill>
                <a:latin typeface="Bebas Neue Book" pitchFamily="50" charset="0"/>
              </a:rPr>
              <a:t>%</a:t>
            </a:r>
            <a:endParaRPr lang="en-US" sz="3600" dirty="0">
              <a:solidFill>
                <a:schemeClr val="accent5"/>
              </a:solidFill>
              <a:latin typeface="Bebas Neue Book" pitchFamily="50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2214546" y="357166"/>
            <a:ext cx="435772" cy="523878"/>
            <a:chOff x="1071538" y="857238"/>
            <a:chExt cx="1000132" cy="1000132"/>
          </a:xfrm>
        </p:grpSpPr>
        <p:sp>
          <p:nvSpPr>
            <p:cNvPr id="70" name="Freeform 6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1" name="Freeform 7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72" name="Group 71"/>
          <p:cNvGrpSpPr/>
          <p:nvPr/>
        </p:nvGrpSpPr>
        <p:grpSpPr>
          <a:xfrm flipH="1" flipV="1">
            <a:off x="6493682" y="619106"/>
            <a:ext cx="435772" cy="523878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77" name="Freeform 76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8" name="Freeform 77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80" name="Rectangle 79"/>
          <p:cNvSpPr/>
          <p:nvPr/>
        </p:nvSpPr>
        <p:spPr>
          <a:xfrm>
            <a:off x="500034" y="6035060"/>
            <a:ext cx="1500198" cy="6095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81" name="Rectangle 80"/>
          <p:cNvSpPr/>
          <p:nvPr/>
        </p:nvSpPr>
        <p:spPr>
          <a:xfrm>
            <a:off x="2643174" y="6035060"/>
            <a:ext cx="1500198" cy="60959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82" name="Rectangle 81"/>
          <p:cNvSpPr/>
          <p:nvPr/>
        </p:nvSpPr>
        <p:spPr>
          <a:xfrm>
            <a:off x="4929190" y="6000768"/>
            <a:ext cx="1500198" cy="60959"/>
          </a:xfrm>
          <a:prstGeom prst="rect">
            <a:avLst/>
          </a:prstGeom>
          <a:solidFill>
            <a:srgbClr val="D038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83" name="Rectangle 82"/>
          <p:cNvSpPr/>
          <p:nvPr/>
        </p:nvSpPr>
        <p:spPr>
          <a:xfrm>
            <a:off x="7072330" y="6000768"/>
            <a:ext cx="1500198" cy="6095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5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68" grpId="0" animBg="1"/>
      <p:bldP spid="62" grpId="0" animBg="1"/>
      <p:bldP spid="56" grpId="0" animBg="1"/>
      <p:bldP spid="19" grpId="0"/>
      <p:bldP spid="23" grpId="0"/>
      <p:bldP spid="27" grpId="0"/>
      <p:bldP spid="29" grpId="0"/>
      <p:bldP spid="26" grpId="0"/>
      <p:bldP spid="31" grpId="0"/>
      <p:bldP spid="34" grpId="0"/>
      <p:bldP spid="35" grpId="0"/>
      <p:bldP spid="30" grpId="1"/>
      <p:bldP spid="32" grpId="0" animBg="1"/>
      <p:bldP spid="39" grpId="0" animBg="1"/>
      <p:bldP spid="40" grpId="0" animBg="1"/>
      <p:bldP spid="41" grpId="0"/>
      <p:bldP spid="42" grpId="0" animBg="1"/>
      <p:bldP spid="43" grpId="0" animBg="1"/>
      <p:bldP spid="44" grpId="0" animBg="1"/>
      <p:bldP spid="45" grpId="0"/>
      <p:bldP spid="46" grpId="0" animBg="1"/>
      <p:bldP spid="47" grpId="0" animBg="1"/>
      <p:bldP spid="48" grpId="0" animBg="1"/>
      <p:bldP spid="49" grpId="0"/>
      <p:bldP spid="51" grpId="0" animBg="1"/>
      <p:bldP spid="52" grpId="0" animBg="1"/>
      <p:bldP spid="53" grpId="0" animBg="1"/>
      <p:bldP spid="55" grpId="0"/>
      <p:bldP spid="80" grpId="0" animBg="1"/>
      <p:bldP spid="81" grpId="0" animBg="1"/>
      <p:bldP spid="82" grpId="0" animBg="1"/>
      <p:bldP spid="8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 flipH="1">
            <a:off x="3218052" y="1714488"/>
            <a:ext cx="2460432" cy="28575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 flipH="1">
            <a:off x="639532" y="1714488"/>
            <a:ext cx="2460432" cy="28575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 flipH="1">
            <a:off x="5791024" y="1714488"/>
            <a:ext cx="2460432" cy="285751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en-US">
              <a:ea typeface="ヒラギノ角ゴ ProN W3" charset="0"/>
            </a:endParaRPr>
          </a:p>
        </p:txBody>
      </p:sp>
      <p:sp>
        <p:nvSpPr>
          <p:cNvPr id="5" name="Rectangular Callout 3"/>
          <p:cNvSpPr>
            <a:spLocks/>
          </p:cNvSpPr>
          <p:nvPr/>
        </p:nvSpPr>
        <p:spPr bwMode="auto">
          <a:xfrm rot="10800000" flipH="1">
            <a:off x="5786447" y="4357694"/>
            <a:ext cx="2468451" cy="907735"/>
          </a:xfrm>
          <a:custGeom>
            <a:avLst/>
            <a:gdLst>
              <a:gd name="T0" fmla="*/ 0 w 6840760"/>
              <a:gd name="T1" fmla="*/ 0 h 5223481"/>
              <a:gd name="T2" fmla="*/ 3990443 w 6840760"/>
              <a:gd name="T3" fmla="*/ 0 h 5223481"/>
              <a:gd name="T4" fmla="*/ 3990443 w 6840760"/>
              <a:gd name="T5" fmla="*/ 0 h 5223481"/>
              <a:gd name="T6" fmla="*/ 5700633 w 6840760"/>
              <a:gd name="T7" fmla="*/ 0 h 5223481"/>
              <a:gd name="T8" fmla="*/ 6840760 w 6840760"/>
              <a:gd name="T9" fmla="*/ 0 h 5223481"/>
              <a:gd name="T10" fmla="*/ 6840760 w 6840760"/>
              <a:gd name="T11" fmla="*/ 1409429 h 5223481"/>
              <a:gd name="T12" fmla="*/ 6840760 w 6840760"/>
              <a:gd name="T13" fmla="*/ 1409429 h 5223481"/>
              <a:gd name="T14" fmla="*/ 6840760 w 6840760"/>
              <a:gd name="T15" fmla="*/ 2013470 h 5223481"/>
              <a:gd name="T16" fmla="*/ 6840760 w 6840760"/>
              <a:gd name="T17" fmla="*/ 2416164 h 5223481"/>
              <a:gd name="T18" fmla="*/ 5120883 w 6840760"/>
              <a:gd name="T19" fmla="*/ 2446202 h 5223481"/>
              <a:gd name="T20" fmla="*/ 4507524 w 6840760"/>
              <a:gd name="T21" fmla="*/ 2841223 h 5223481"/>
              <a:gd name="T22" fmla="*/ 4542586 w 6840760"/>
              <a:gd name="T23" fmla="*/ 2416164 h 5223481"/>
              <a:gd name="T24" fmla="*/ 0 w 6840760"/>
              <a:gd name="T25" fmla="*/ 2416164 h 5223481"/>
              <a:gd name="T26" fmla="*/ 0 w 6840760"/>
              <a:gd name="T27" fmla="*/ 2013470 h 5223481"/>
              <a:gd name="T28" fmla="*/ 0 w 6840760"/>
              <a:gd name="T29" fmla="*/ 1409429 h 5223481"/>
              <a:gd name="T30" fmla="*/ 0 w 6840760"/>
              <a:gd name="T31" fmla="*/ 1409429 h 5223481"/>
              <a:gd name="T32" fmla="*/ 0 w 6840760"/>
              <a:gd name="T33" fmla="*/ 0 h 522348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840760" h="5223481">
                <a:moveTo>
                  <a:pt x="0" y="0"/>
                </a:moveTo>
                <a:lnTo>
                  <a:pt x="3990443" y="0"/>
                </a:lnTo>
                <a:lnTo>
                  <a:pt x="5700633" y="0"/>
                </a:lnTo>
                <a:lnTo>
                  <a:pt x="6840760" y="0"/>
                </a:lnTo>
                <a:lnTo>
                  <a:pt x="6840760" y="2591182"/>
                </a:lnTo>
                <a:lnTo>
                  <a:pt x="6840760" y="3701688"/>
                </a:lnTo>
                <a:lnTo>
                  <a:pt x="6840760" y="4442026"/>
                </a:lnTo>
                <a:lnTo>
                  <a:pt x="5120883" y="4497249"/>
                </a:lnTo>
                <a:lnTo>
                  <a:pt x="4507524" y="5223481"/>
                </a:lnTo>
                <a:lnTo>
                  <a:pt x="4542586" y="4442026"/>
                </a:lnTo>
                <a:lnTo>
                  <a:pt x="0" y="4442026"/>
                </a:lnTo>
                <a:lnTo>
                  <a:pt x="0" y="3701688"/>
                </a:lnTo>
                <a:lnTo>
                  <a:pt x="0" y="2591182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6" name="Rectangular Callout 3"/>
          <p:cNvSpPr>
            <a:spLocks/>
          </p:cNvSpPr>
          <p:nvPr/>
        </p:nvSpPr>
        <p:spPr bwMode="auto">
          <a:xfrm rot="10800000" flipH="1">
            <a:off x="3214679" y="4357694"/>
            <a:ext cx="2468451" cy="907735"/>
          </a:xfrm>
          <a:custGeom>
            <a:avLst/>
            <a:gdLst>
              <a:gd name="T0" fmla="*/ 0 w 6840760"/>
              <a:gd name="T1" fmla="*/ 0 h 5223481"/>
              <a:gd name="T2" fmla="*/ 3990443 w 6840760"/>
              <a:gd name="T3" fmla="*/ 0 h 5223481"/>
              <a:gd name="T4" fmla="*/ 3990443 w 6840760"/>
              <a:gd name="T5" fmla="*/ 0 h 5223481"/>
              <a:gd name="T6" fmla="*/ 5700633 w 6840760"/>
              <a:gd name="T7" fmla="*/ 0 h 5223481"/>
              <a:gd name="T8" fmla="*/ 6840760 w 6840760"/>
              <a:gd name="T9" fmla="*/ 0 h 5223481"/>
              <a:gd name="T10" fmla="*/ 6840760 w 6840760"/>
              <a:gd name="T11" fmla="*/ 1409429 h 5223481"/>
              <a:gd name="T12" fmla="*/ 6840760 w 6840760"/>
              <a:gd name="T13" fmla="*/ 1409429 h 5223481"/>
              <a:gd name="T14" fmla="*/ 6840760 w 6840760"/>
              <a:gd name="T15" fmla="*/ 2013470 h 5223481"/>
              <a:gd name="T16" fmla="*/ 6840760 w 6840760"/>
              <a:gd name="T17" fmla="*/ 2416164 h 5223481"/>
              <a:gd name="T18" fmla="*/ 5120883 w 6840760"/>
              <a:gd name="T19" fmla="*/ 2446202 h 5223481"/>
              <a:gd name="T20" fmla="*/ 4507524 w 6840760"/>
              <a:gd name="T21" fmla="*/ 2841223 h 5223481"/>
              <a:gd name="T22" fmla="*/ 4542586 w 6840760"/>
              <a:gd name="T23" fmla="*/ 2416164 h 5223481"/>
              <a:gd name="T24" fmla="*/ 0 w 6840760"/>
              <a:gd name="T25" fmla="*/ 2416164 h 5223481"/>
              <a:gd name="T26" fmla="*/ 0 w 6840760"/>
              <a:gd name="T27" fmla="*/ 2013470 h 5223481"/>
              <a:gd name="T28" fmla="*/ 0 w 6840760"/>
              <a:gd name="T29" fmla="*/ 1409429 h 5223481"/>
              <a:gd name="T30" fmla="*/ 0 w 6840760"/>
              <a:gd name="T31" fmla="*/ 1409429 h 5223481"/>
              <a:gd name="T32" fmla="*/ 0 w 6840760"/>
              <a:gd name="T33" fmla="*/ 0 h 522348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840760" h="5223481">
                <a:moveTo>
                  <a:pt x="0" y="0"/>
                </a:moveTo>
                <a:lnTo>
                  <a:pt x="3990443" y="0"/>
                </a:lnTo>
                <a:lnTo>
                  <a:pt x="5700633" y="0"/>
                </a:lnTo>
                <a:lnTo>
                  <a:pt x="6840760" y="0"/>
                </a:lnTo>
                <a:lnTo>
                  <a:pt x="6840760" y="2591182"/>
                </a:lnTo>
                <a:lnTo>
                  <a:pt x="6840760" y="3701688"/>
                </a:lnTo>
                <a:lnTo>
                  <a:pt x="6840760" y="4442026"/>
                </a:lnTo>
                <a:lnTo>
                  <a:pt x="5120883" y="4497249"/>
                </a:lnTo>
                <a:lnTo>
                  <a:pt x="4507524" y="5223481"/>
                </a:lnTo>
                <a:lnTo>
                  <a:pt x="4542586" y="4442026"/>
                </a:lnTo>
                <a:lnTo>
                  <a:pt x="0" y="4442026"/>
                </a:lnTo>
                <a:lnTo>
                  <a:pt x="0" y="3701688"/>
                </a:lnTo>
                <a:lnTo>
                  <a:pt x="0" y="25911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7" name="Rectangular Callout 3"/>
          <p:cNvSpPr>
            <a:spLocks/>
          </p:cNvSpPr>
          <p:nvPr/>
        </p:nvSpPr>
        <p:spPr bwMode="auto">
          <a:xfrm rot="10800000" flipH="1">
            <a:off x="636158" y="4357694"/>
            <a:ext cx="2468451" cy="907735"/>
          </a:xfrm>
          <a:custGeom>
            <a:avLst/>
            <a:gdLst>
              <a:gd name="T0" fmla="*/ 0 w 6840760"/>
              <a:gd name="T1" fmla="*/ 0 h 5223481"/>
              <a:gd name="T2" fmla="*/ 3990443 w 6840760"/>
              <a:gd name="T3" fmla="*/ 0 h 5223481"/>
              <a:gd name="T4" fmla="*/ 3990443 w 6840760"/>
              <a:gd name="T5" fmla="*/ 0 h 5223481"/>
              <a:gd name="T6" fmla="*/ 5700633 w 6840760"/>
              <a:gd name="T7" fmla="*/ 0 h 5223481"/>
              <a:gd name="T8" fmla="*/ 6840760 w 6840760"/>
              <a:gd name="T9" fmla="*/ 0 h 5223481"/>
              <a:gd name="T10" fmla="*/ 6840760 w 6840760"/>
              <a:gd name="T11" fmla="*/ 1409429 h 5223481"/>
              <a:gd name="T12" fmla="*/ 6840760 w 6840760"/>
              <a:gd name="T13" fmla="*/ 1409429 h 5223481"/>
              <a:gd name="T14" fmla="*/ 6840760 w 6840760"/>
              <a:gd name="T15" fmla="*/ 2013470 h 5223481"/>
              <a:gd name="T16" fmla="*/ 6840760 w 6840760"/>
              <a:gd name="T17" fmla="*/ 2416164 h 5223481"/>
              <a:gd name="T18" fmla="*/ 5120883 w 6840760"/>
              <a:gd name="T19" fmla="*/ 2446202 h 5223481"/>
              <a:gd name="T20" fmla="*/ 4507524 w 6840760"/>
              <a:gd name="T21" fmla="*/ 2841223 h 5223481"/>
              <a:gd name="T22" fmla="*/ 4542586 w 6840760"/>
              <a:gd name="T23" fmla="*/ 2416164 h 5223481"/>
              <a:gd name="T24" fmla="*/ 0 w 6840760"/>
              <a:gd name="T25" fmla="*/ 2416164 h 5223481"/>
              <a:gd name="T26" fmla="*/ 0 w 6840760"/>
              <a:gd name="T27" fmla="*/ 2013470 h 5223481"/>
              <a:gd name="T28" fmla="*/ 0 w 6840760"/>
              <a:gd name="T29" fmla="*/ 1409429 h 5223481"/>
              <a:gd name="T30" fmla="*/ 0 w 6840760"/>
              <a:gd name="T31" fmla="*/ 1409429 h 5223481"/>
              <a:gd name="T32" fmla="*/ 0 w 6840760"/>
              <a:gd name="T33" fmla="*/ 0 h 522348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840760" h="5223481">
                <a:moveTo>
                  <a:pt x="0" y="0"/>
                </a:moveTo>
                <a:lnTo>
                  <a:pt x="3990443" y="0"/>
                </a:lnTo>
                <a:lnTo>
                  <a:pt x="5700633" y="0"/>
                </a:lnTo>
                <a:lnTo>
                  <a:pt x="6840760" y="0"/>
                </a:lnTo>
                <a:lnTo>
                  <a:pt x="6840760" y="2591182"/>
                </a:lnTo>
                <a:lnTo>
                  <a:pt x="6840760" y="3701688"/>
                </a:lnTo>
                <a:lnTo>
                  <a:pt x="6840760" y="4442026"/>
                </a:lnTo>
                <a:lnTo>
                  <a:pt x="5120883" y="4497249"/>
                </a:lnTo>
                <a:lnTo>
                  <a:pt x="4507524" y="5223481"/>
                </a:lnTo>
                <a:lnTo>
                  <a:pt x="4542586" y="4442026"/>
                </a:lnTo>
                <a:lnTo>
                  <a:pt x="0" y="4442026"/>
                </a:lnTo>
                <a:lnTo>
                  <a:pt x="0" y="3701688"/>
                </a:lnTo>
                <a:lnTo>
                  <a:pt x="0" y="25911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id-ID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714349" y="2190742"/>
            <a:ext cx="2357453" cy="231824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block of text giving the quick overview of this good &amp; basic plan: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 number 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le 14"/>
          <p:cNvSpPr txBox="1">
            <a:spLocks/>
          </p:cNvSpPr>
          <p:nvPr/>
        </p:nvSpPr>
        <p:spPr>
          <a:xfrm>
            <a:off x="2143108" y="211669"/>
            <a:ext cx="4786346" cy="1217067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08102"/>
                </a:solidFill>
                <a:effectLst/>
                <a:uLnTx/>
                <a:uFillTx/>
                <a:latin typeface="Bebas Neue Bold" pitchFamily="34" charset="0"/>
                <a:ea typeface="+mj-ea"/>
                <a:cs typeface="+mj-cs"/>
              </a:rPr>
              <a:t>three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Bebas Neue Bold" pitchFamily="34" charset="0"/>
                <a:ea typeface="+mj-ea"/>
                <a:cs typeface="+mj-cs"/>
              </a:rPr>
              <a:t> pricing plans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Bebas Neue Bold" pitchFamily="34" charset="0"/>
              <a:ea typeface="+mj-ea"/>
              <a:cs typeface="+mj-cs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5335" y="1348234"/>
            <a:ext cx="1928826" cy="652006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 Placeholder 23"/>
          <p:cNvSpPr txBox="1">
            <a:spLocks/>
          </p:cNvSpPr>
          <p:nvPr/>
        </p:nvSpPr>
        <p:spPr bwMode="auto">
          <a:xfrm>
            <a:off x="1000101" y="1467297"/>
            <a:ext cx="1785949" cy="43467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 Book" pitchFamily="50" charset="0"/>
              </a:rPr>
              <a:t>our silver plan</a:t>
            </a:r>
          </a:p>
        </p:txBody>
      </p:sp>
      <p:sp>
        <p:nvSpPr>
          <p:cNvPr id="12" name="Text Placeholder 19"/>
          <p:cNvSpPr txBox="1">
            <a:spLocks/>
          </p:cNvSpPr>
          <p:nvPr/>
        </p:nvSpPr>
        <p:spPr bwMode="auto">
          <a:xfrm>
            <a:off x="6104417" y="4598676"/>
            <a:ext cx="1832508" cy="59410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bas Neue Bold" pitchFamily="34" charset="0"/>
              </a:rPr>
              <a:t>$1279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 bwMode="auto">
          <a:xfrm>
            <a:off x="3532894" y="4598676"/>
            <a:ext cx="1832021" cy="59410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bas Neue Bold" pitchFamily="34" charset="0"/>
              </a:rPr>
              <a:t>$879</a:t>
            </a:r>
          </a:p>
        </p:txBody>
      </p:sp>
      <p:sp>
        <p:nvSpPr>
          <p:cNvPr id="14" name="Text Placeholder 7"/>
          <p:cNvSpPr txBox="1">
            <a:spLocks/>
          </p:cNvSpPr>
          <p:nvPr/>
        </p:nvSpPr>
        <p:spPr bwMode="auto">
          <a:xfrm>
            <a:off x="954129" y="4598676"/>
            <a:ext cx="1832508" cy="59410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ebas Neue Bold" pitchFamily="34" charset="0"/>
              </a:rPr>
              <a:t>$579</a:t>
            </a:r>
          </a:p>
        </p:txBody>
      </p:sp>
      <p:sp>
        <p:nvSpPr>
          <p:cNvPr id="15" name="Text Placeholder 5"/>
          <p:cNvSpPr txBox="1">
            <a:spLocks/>
          </p:cNvSpPr>
          <p:nvPr/>
        </p:nvSpPr>
        <p:spPr>
          <a:xfrm>
            <a:off x="3286118" y="2190742"/>
            <a:ext cx="2357453" cy="231824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block of text giving the quick overview of this good &amp; basic plan: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 number 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477104" y="1348234"/>
            <a:ext cx="1928826" cy="652006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Text Placeholder 23"/>
          <p:cNvSpPr txBox="1">
            <a:spLocks/>
          </p:cNvSpPr>
          <p:nvPr/>
        </p:nvSpPr>
        <p:spPr bwMode="auto">
          <a:xfrm>
            <a:off x="3571870" y="1467297"/>
            <a:ext cx="1785949" cy="43467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 Book" pitchFamily="50" charset="0"/>
              </a:rPr>
              <a:t>our silver plan</a:t>
            </a:r>
          </a:p>
        </p:txBody>
      </p:sp>
      <p:sp>
        <p:nvSpPr>
          <p:cNvPr id="18" name="Text Placeholder 5"/>
          <p:cNvSpPr txBox="1">
            <a:spLocks/>
          </p:cNvSpPr>
          <p:nvPr/>
        </p:nvSpPr>
        <p:spPr>
          <a:xfrm>
            <a:off x="5857886" y="2190742"/>
            <a:ext cx="2357453" cy="231824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block of text giving the quick overview of this good &amp; basic plan: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 number one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feature of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feature in this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048872" y="1348234"/>
            <a:ext cx="1928826" cy="652006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Text Placeholder 23"/>
          <p:cNvSpPr txBox="1">
            <a:spLocks/>
          </p:cNvSpPr>
          <p:nvPr/>
        </p:nvSpPr>
        <p:spPr bwMode="auto">
          <a:xfrm>
            <a:off x="6143638" y="1467297"/>
            <a:ext cx="1785949" cy="43467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 Book" pitchFamily="50" charset="0"/>
              </a:rPr>
              <a:t>our silver plan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564592" y="190478"/>
            <a:ext cx="435772" cy="523878"/>
            <a:chOff x="1071538" y="857238"/>
            <a:chExt cx="1000132" cy="1000132"/>
          </a:xfrm>
        </p:grpSpPr>
        <p:sp>
          <p:nvSpPr>
            <p:cNvPr id="22" name="Freeform 21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3" name="Freeform 22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 flipH="1" flipV="1">
            <a:off x="6072198" y="404792"/>
            <a:ext cx="435772" cy="523878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5" name="Freeform 2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6" name="Freeform 25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9" grpId="0"/>
      <p:bldP spid="10" grpId="0"/>
      <p:bldP spid="11" grpId="0" animBg="1"/>
      <p:bldP spid="8" grpId="0" animBg="1"/>
      <p:bldP spid="12" grpId="0" animBg="1"/>
      <p:bldP spid="13" grpId="0" animBg="1"/>
      <p:bldP spid="15" grpId="0"/>
      <p:bldP spid="16" grpId="0" animBg="1"/>
      <p:bldP spid="17" grpId="0" animBg="1"/>
      <p:bldP spid="18" grpId="0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965538" y="454863"/>
            <a:ext cx="29835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E08102"/>
                </a:solidFill>
                <a:latin typeface="Bebas Neue Bold" pitchFamily="34" charset="0"/>
              </a:rPr>
              <a:t>Our</a:t>
            </a:r>
            <a:r>
              <a:rPr lang="en-US" sz="4800" dirty="0" smtClean="0">
                <a:solidFill>
                  <a:schemeClr val="bg1"/>
                </a:solidFill>
                <a:latin typeface="Bebas Neue Bold" pitchFamily="34" charset="0"/>
              </a:rPr>
              <a:t> </a:t>
            </a:r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Portfolio</a:t>
            </a:r>
            <a:endParaRPr lang="id-ID" sz="4800" dirty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500298" y="1696793"/>
            <a:ext cx="2000264" cy="24765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4" name="Rectangle 43"/>
          <p:cNvSpPr/>
          <p:nvPr/>
        </p:nvSpPr>
        <p:spPr>
          <a:xfrm>
            <a:off x="6893735" y="1696793"/>
            <a:ext cx="2000264" cy="24765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Rectangle 44"/>
          <p:cNvSpPr/>
          <p:nvPr/>
        </p:nvSpPr>
        <p:spPr>
          <a:xfrm>
            <a:off x="285720" y="1696793"/>
            <a:ext cx="2000264" cy="24765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Rectangle 46"/>
          <p:cNvSpPr/>
          <p:nvPr/>
        </p:nvSpPr>
        <p:spPr>
          <a:xfrm>
            <a:off x="4714844" y="1696793"/>
            <a:ext cx="2000264" cy="247651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9" name="TextBox 48"/>
          <p:cNvSpPr txBox="1"/>
          <p:nvPr/>
        </p:nvSpPr>
        <p:spPr bwMode="auto">
          <a:xfrm>
            <a:off x="357158" y="4673376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7000860" y="4768627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2" name="TextBox 51"/>
          <p:cNvSpPr txBox="1"/>
          <p:nvPr/>
        </p:nvSpPr>
        <p:spPr bwMode="auto">
          <a:xfrm>
            <a:off x="4786314" y="4734743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2571704" y="4768627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893735" y="5959260"/>
            <a:ext cx="2000264" cy="95251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4" name="Rectangle 23"/>
          <p:cNvSpPr/>
          <p:nvPr/>
        </p:nvSpPr>
        <p:spPr>
          <a:xfrm>
            <a:off x="4714876" y="5976955"/>
            <a:ext cx="2000264" cy="95251"/>
          </a:xfrm>
          <a:prstGeom prst="rect">
            <a:avLst/>
          </a:prstGeom>
          <a:solidFill>
            <a:srgbClr val="D038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5" name="Rectangle 24"/>
          <p:cNvSpPr/>
          <p:nvPr/>
        </p:nvSpPr>
        <p:spPr>
          <a:xfrm>
            <a:off x="2500298" y="5976955"/>
            <a:ext cx="2000264" cy="95251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6" name="Rectangle 25"/>
          <p:cNvSpPr/>
          <p:nvPr/>
        </p:nvSpPr>
        <p:spPr>
          <a:xfrm>
            <a:off x="285720" y="5976955"/>
            <a:ext cx="2000264" cy="9525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7" name="TextBox 26"/>
          <p:cNvSpPr txBox="1"/>
          <p:nvPr/>
        </p:nvSpPr>
        <p:spPr>
          <a:xfrm>
            <a:off x="285720" y="4316187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Project Title #1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00298" y="4316187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Project Title #2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14876" y="4316187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Project Title #3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29454" y="4316187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Project Title #4</a:t>
            </a:r>
            <a:endParaRPr lang="id-ID" sz="2400" dirty="0">
              <a:solidFill>
                <a:schemeClr val="tx1">
                  <a:lumMod val="85000"/>
                  <a:lumOff val="15000"/>
                </a:schemeClr>
              </a:solidFill>
              <a:latin typeface="Bebas Neue Bold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850344" y="433027"/>
            <a:ext cx="435772" cy="523878"/>
            <a:chOff x="1071538" y="857238"/>
            <a:chExt cx="1000132" cy="1000132"/>
          </a:xfrm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2" name="Group 21"/>
          <p:cNvGrpSpPr/>
          <p:nvPr/>
        </p:nvGrpSpPr>
        <p:grpSpPr>
          <a:xfrm flipH="1" flipV="1">
            <a:off x="5572132" y="718779"/>
            <a:ext cx="435772" cy="523878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31" name="Freeform 30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2" name="Freeform 31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2" grpId="0" animBg="1"/>
      <p:bldP spid="44" grpId="0" animBg="1"/>
      <p:bldP spid="45" grpId="0" animBg="1"/>
      <p:bldP spid="47" grpId="0" animBg="1"/>
      <p:bldP spid="49" grpId="0"/>
      <p:bldP spid="51" grpId="0"/>
      <p:bldP spid="52" grpId="0"/>
      <p:bldP spid="50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1142976" y="4452945"/>
            <a:ext cx="7000892" cy="4762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/>
                </a:solidFill>
                <a:latin typeface="Bebas Neue Regular" pitchFamily="50" charset="0"/>
                <a:cs typeface="Oswald Light"/>
              </a:rPr>
              <a:t>USE TO PUT SUB-TITLE OF</a:t>
            </a:r>
            <a:r>
              <a:rPr lang="id-ID" sz="3600" dirty="0" smtClean="0">
                <a:solidFill>
                  <a:schemeClr val="tx1"/>
                </a:solidFill>
                <a:latin typeface="Bebas Neue Regular" pitchFamily="50" charset="0"/>
                <a:cs typeface="Oswald Light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Bebas Neue Regular" pitchFamily="50" charset="0"/>
                <a:cs typeface="Oswald Light"/>
              </a:rPr>
              <a:t>YOUR</a:t>
            </a:r>
            <a:r>
              <a:rPr lang="id-ID" sz="3600" dirty="0" smtClean="0">
                <a:solidFill>
                  <a:schemeClr val="tx1"/>
                </a:solidFill>
                <a:latin typeface="Bebas Neue Regular" pitchFamily="50" charset="0"/>
                <a:cs typeface="Oswald Light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Bebas Neue Regular" pitchFamily="50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00396" y="2944181"/>
            <a:ext cx="36433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b="1" dirty="0" smtClean="0">
                <a:latin typeface="Bebas Neue Bold" pitchFamily="34" charset="0"/>
                <a:cs typeface="Oswald Light"/>
              </a:rPr>
              <a:t>Break </a:t>
            </a:r>
            <a:r>
              <a:rPr lang="en-US" sz="6000" b="1" dirty="0" smtClean="0">
                <a:solidFill>
                  <a:srgbClr val="E08102"/>
                </a:solidFill>
                <a:latin typeface="Bebas Neue Bold" pitchFamily="34" charset="0"/>
                <a:cs typeface="Oswald Light"/>
              </a:rPr>
              <a:t>Slide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643206" y="2616724"/>
            <a:ext cx="642942" cy="762005"/>
            <a:chOff x="1071538" y="857238"/>
            <a:chExt cx="1000132" cy="1000132"/>
          </a:xfrm>
        </p:grpSpPr>
        <p:sp>
          <p:nvSpPr>
            <p:cNvPr id="15" name="Freeform 1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6" name="Freeform 15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7" name="Group 16"/>
          <p:cNvGrpSpPr/>
          <p:nvPr/>
        </p:nvGrpSpPr>
        <p:grpSpPr>
          <a:xfrm flipH="1" flipV="1">
            <a:off x="5715040" y="3214686"/>
            <a:ext cx="642942" cy="762005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18" name="Freeform 17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Freeform 19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0" y="3333749"/>
            <a:ext cx="914400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3405716"/>
            <a:ext cx="9144000" cy="0"/>
          </a:xfrm>
          <a:prstGeom prst="line">
            <a:avLst/>
          </a:prstGeom>
          <a:ln w="6350" cmpd="sng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ubtitle 2"/>
          <p:cNvSpPr txBox="1">
            <a:spLocks/>
          </p:cNvSpPr>
          <p:nvPr/>
        </p:nvSpPr>
        <p:spPr>
          <a:xfrm>
            <a:off x="5715008" y="2714620"/>
            <a:ext cx="3286116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3107521" y="761981"/>
            <a:ext cx="2928958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  <a:cs typeface="Oswald Light"/>
              </a:rPr>
              <a:t>OUR</a:t>
            </a:r>
            <a:r>
              <a:rPr lang="id-ID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  <a:cs typeface="Oswald Light"/>
              </a:rPr>
              <a:t> </a:t>
            </a:r>
            <a:r>
              <a:rPr lang="en-US" sz="4400" dirty="0" smtClean="0">
                <a:solidFill>
                  <a:srgbClr val="E08102"/>
                </a:solidFill>
                <a:latin typeface="Bebas Neue Bold" pitchFamily="34" charset="0"/>
                <a:cs typeface="Oswald Light"/>
              </a:rPr>
              <a:t>Location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/>
          <a:srcRect b="16419"/>
          <a:stretch>
            <a:fillRect/>
          </a:stretch>
        </p:blipFill>
        <p:spPr bwMode="auto">
          <a:xfrm>
            <a:off x="7215206" y="413862"/>
            <a:ext cx="1729800" cy="2086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Placeholder 4"/>
          <p:cNvSpPr txBox="1">
            <a:spLocks/>
          </p:cNvSpPr>
          <p:nvPr/>
        </p:nvSpPr>
        <p:spPr>
          <a:xfrm>
            <a:off x="2285984" y="2499290"/>
            <a:ext cx="240823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4643438" y="2524905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-214346" y="2452682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000364" y="571480"/>
            <a:ext cx="507210" cy="503701"/>
            <a:chOff x="1071538" y="857238"/>
            <a:chExt cx="1000132" cy="1000132"/>
          </a:xfrm>
        </p:grpSpPr>
        <p:sp>
          <p:nvSpPr>
            <p:cNvPr id="16" name="Freeform 1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Freeform 1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9" name="Group 18"/>
          <p:cNvGrpSpPr/>
          <p:nvPr/>
        </p:nvGrpSpPr>
        <p:grpSpPr>
          <a:xfrm flipH="1" flipV="1">
            <a:off x="5279236" y="853597"/>
            <a:ext cx="507210" cy="503701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0" name="Group 14"/>
          <p:cNvGrpSpPr>
            <a:grpSpLocks/>
          </p:cNvGrpSpPr>
          <p:nvPr/>
        </p:nvGrpSpPr>
        <p:grpSpPr bwMode="auto">
          <a:xfrm>
            <a:off x="693350" y="1857364"/>
            <a:ext cx="592502" cy="595317"/>
            <a:chOff x="14529198" y="3401616"/>
            <a:chExt cx="687138" cy="687138"/>
          </a:xfrm>
        </p:grpSpPr>
        <p:sp>
          <p:nvSpPr>
            <p:cNvPr id="31" name="Oval 30"/>
            <p:cNvSpPr>
              <a:spLocks noChangeArrowheads="1"/>
            </p:cNvSpPr>
            <p:nvPr/>
          </p:nvSpPr>
          <p:spPr bwMode="auto">
            <a:xfrm flipH="1">
              <a:off x="14529198" y="3401616"/>
              <a:ext cx="687138" cy="68713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pic>
          <p:nvPicPr>
            <p:cNvPr id="32" name="Picture 16" descr="Envelope_White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681820" y="3554831"/>
              <a:ext cx="381894" cy="3807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" name="Group 31"/>
          <p:cNvGrpSpPr>
            <a:grpSpLocks/>
          </p:cNvGrpSpPr>
          <p:nvPr/>
        </p:nvGrpSpPr>
        <p:grpSpPr bwMode="auto">
          <a:xfrm flipH="1" flipV="1">
            <a:off x="3122242" y="1903971"/>
            <a:ext cx="592502" cy="595317"/>
            <a:chOff x="14529198" y="4337720"/>
            <a:chExt cx="687138" cy="687138"/>
          </a:xfrm>
        </p:grpSpPr>
        <p:sp>
          <p:nvSpPr>
            <p:cNvPr id="34" name="Oval 33"/>
            <p:cNvSpPr>
              <a:spLocks noChangeArrowheads="1"/>
            </p:cNvSpPr>
            <p:nvPr/>
          </p:nvSpPr>
          <p:spPr bwMode="auto">
            <a:xfrm flipH="1">
              <a:off x="14529198" y="4337720"/>
              <a:ext cx="687138" cy="687138"/>
            </a:xfrm>
            <a:prstGeom prst="ellipse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pic>
          <p:nvPicPr>
            <p:cNvPr id="35" name="Picture 33" descr="Phone_White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699857" y="4508916"/>
              <a:ext cx="345820" cy="344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7" name="Group 36"/>
          <p:cNvGrpSpPr/>
          <p:nvPr/>
        </p:nvGrpSpPr>
        <p:grpSpPr>
          <a:xfrm>
            <a:off x="5479696" y="1857364"/>
            <a:ext cx="592502" cy="595317"/>
            <a:chOff x="3982255" y="3714758"/>
            <a:chExt cx="822300" cy="822300"/>
          </a:xfrm>
        </p:grpSpPr>
        <p:sp>
          <p:nvSpPr>
            <p:cNvPr id="38" name="Oval 37"/>
            <p:cNvSpPr>
              <a:spLocks noChangeArrowheads="1"/>
            </p:cNvSpPr>
            <p:nvPr/>
          </p:nvSpPr>
          <p:spPr bwMode="auto">
            <a:xfrm flipH="1">
              <a:off x="3982255" y="3714758"/>
              <a:ext cx="822300" cy="8223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en-US">
                <a:ea typeface="ヒラギノ角ゴ ProN W3" charset="0"/>
              </a:endParaRPr>
            </a:p>
          </p:txBody>
        </p:sp>
        <p:grpSp>
          <p:nvGrpSpPr>
            <p:cNvPr id="39" name="Group 95"/>
            <p:cNvGrpSpPr/>
            <p:nvPr/>
          </p:nvGrpSpPr>
          <p:grpSpPr>
            <a:xfrm>
              <a:off x="4179091" y="3857634"/>
              <a:ext cx="428628" cy="428628"/>
              <a:chOff x="4500562" y="3000378"/>
              <a:chExt cx="1357322" cy="1357322"/>
            </a:xfrm>
          </p:grpSpPr>
          <p:grpSp>
            <p:nvGrpSpPr>
              <p:cNvPr id="40" name="Group 91"/>
              <p:cNvGrpSpPr/>
              <p:nvPr/>
            </p:nvGrpSpPr>
            <p:grpSpPr>
              <a:xfrm>
                <a:off x="4500562" y="3000378"/>
                <a:ext cx="1357322" cy="1357322"/>
                <a:chOff x="5410116" y="2095661"/>
                <a:chExt cx="1107404" cy="1107404"/>
              </a:xfrm>
              <a:effectLst/>
            </p:grpSpPr>
            <p:sp>
              <p:nvSpPr>
                <p:cNvPr id="42" name="Teardrop 41"/>
                <p:cNvSpPr/>
                <p:nvPr/>
              </p:nvSpPr>
              <p:spPr>
                <a:xfrm rot="8095577">
                  <a:off x="5410116" y="2095661"/>
                  <a:ext cx="1107404" cy="1107404"/>
                </a:xfrm>
                <a:prstGeom prst="teardrop">
                  <a:avLst>
                    <a:gd name="adj" fmla="val 115618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d-ID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  <a:p>
                  <a:pPr algn="ctr"/>
                  <a:endParaRPr lang="id-ID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  <a:p>
                  <a:pPr algn="ctr"/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PlazaDReg" pitchFamily="34" charset="0"/>
                  </a:endParaRPr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5544804" y="2230349"/>
                  <a:ext cx="838028" cy="838028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Bazar" pitchFamily="2" charset="0"/>
                  </a:endParaRPr>
                </a:p>
              </p:txBody>
            </p:sp>
          </p:grpSp>
          <p:sp>
            <p:nvSpPr>
              <p:cNvPr id="41" name="Oval 40"/>
              <p:cNvSpPr/>
              <p:nvPr/>
            </p:nvSpPr>
            <p:spPr>
              <a:xfrm>
                <a:off x="4810668" y="3310484"/>
                <a:ext cx="737112" cy="737112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Bazar" pitchFamily="2" charset="0"/>
                </a:endParaRPr>
              </a:p>
            </p:txBody>
          </p:sp>
        </p:grpSp>
      </p:grpSp>
      <p:sp>
        <p:nvSpPr>
          <p:cNvPr id="46" name="Rectangle 45"/>
          <p:cNvSpPr/>
          <p:nvPr/>
        </p:nvSpPr>
        <p:spPr>
          <a:xfrm>
            <a:off x="203952" y="3000225"/>
            <a:ext cx="1571636" cy="6095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47" name="Rectangle 46"/>
          <p:cNvSpPr/>
          <p:nvPr/>
        </p:nvSpPr>
        <p:spPr>
          <a:xfrm>
            <a:off x="2704282" y="3000225"/>
            <a:ext cx="1571636" cy="60959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48" name="Rectangle 47"/>
          <p:cNvSpPr/>
          <p:nvPr/>
        </p:nvSpPr>
        <p:spPr>
          <a:xfrm>
            <a:off x="5061736" y="3000225"/>
            <a:ext cx="1571636" cy="6095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6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2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7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4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8" grpId="0"/>
      <p:bldP spid="25" grpId="0" build="p"/>
      <p:bldP spid="26" grpId="0" build="p"/>
      <p:bldP spid="27" grpId="0" build="p"/>
      <p:bldP spid="46" grpId="0" animBg="1"/>
      <p:bldP spid="47" grpId="0" animBg="1"/>
      <p:bldP spid="4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/>
          <p:cNvSpPr/>
          <p:nvPr/>
        </p:nvSpPr>
        <p:spPr>
          <a:xfrm>
            <a:off x="1428728" y="422208"/>
            <a:ext cx="4143404" cy="4216826"/>
          </a:xfrm>
          <a:prstGeom prst="ellipse">
            <a:avLst/>
          </a:prstGeom>
          <a:solidFill>
            <a:schemeClr val="accent6">
              <a:lumMod val="75000"/>
              <a:alpha val="8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9" name="Oval 18"/>
          <p:cNvSpPr/>
          <p:nvPr/>
        </p:nvSpPr>
        <p:spPr>
          <a:xfrm>
            <a:off x="4290450" y="2952747"/>
            <a:ext cx="2924756" cy="2976583"/>
          </a:xfrm>
          <a:prstGeom prst="ellipse">
            <a:avLst/>
          </a:prstGeom>
          <a:solidFill>
            <a:schemeClr val="accent5">
              <a:alpha val="89000"/>
            </a:schemeClr>
          </a:solidFill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 bwMode="auto">
          <a:xfrm>
            <a:off x="4786314" y="4000504"/>
            <a:ext cx="2000264" cy="82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2400" dirty="0" smtClean="0">
                <a:latin typeface="Oswald" pitchFamily="2" charset="0"/>
              </a:rPr>
              <a:t>Let’s </a:t>
            </a:r>
            <a:r>
              <a:rPr lang="en-US" sz="2400" dirty="0" smtClean="0">
                <a:latin typeface="Oswald" pitchFamily="2" charset="0"/>
              </a:rPr>
              <a:t>Go </a:t>
            </a:r>
            <a:r>
              <a:rPr lang="en-US" sz="2400" dirty="0">
                <a:latin typeface="Oswald" pitchFamily="2" charset="0"/>
              </a:rPr>
              <a:t>for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sz="2400" b="1" dirty="0">
                <a:latin typeface="Oswald" pitchFamily="2" charset="0"/>
              </a:rPr>
              <a:t>DISCUSSION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000232" y="1833551"/>
            <a:ext cx="2952790" cy="1238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60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Thank  You</a:t>
            </a:r>
            <a:r>
              <a:rPr lang="id-ID" sz="6000" i="1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!</a:t>
            </a:r>
            <a:endParaRPr lang="en-US" sz="6000" i="1" dirty="0" smtClean="0">
              <a:solidFill>
                <a:schemeClr val="tx1"/>
              </a:solidFill>
              <a:latin typeface="Bebas Neue Bold" pitchFamily="34" charset="0"/>
              <a:cs typeface="Oswald Ligh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831270" y="1428736"/>
            <a:ext cx="812432" cy="826829"/>
          </a:xfrm>
          <a:prstGeom prst="ellipse">
            <a:avLst/>
          </a:prstGeom>
          <a:solidFill>
            <a:schemeClr val="accent5">
              <a:alpha val="91000"/>
            </a:schemeClr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4" name="Oval 13"/>
          <p:cNvSpPr/>
          <p:nvPr/>
        </p:nvSpPr>
        <p:spPr>
          <a:xfrm>
            <a:off x="1902180" y="5048261"/>
            <a:ext cx="812432" cy="826829"/>
          </a:xfrm>
          <a:prstGeom prst="ellipse">
            <a:avLst/>
          </a:prstGeom>
          <a:solidFill>
            <a:schemeClr val="accent5">
              <a:alpha val="88000"/>
            </a:schemeClr>
          </a:solidFill>
          <a:ln w="571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11" grpId="0"/>
      <p:bldP spid="17" grpId="0"/>
      <p:bldP spid="10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ingapore-negeri.jpg"/>
          <p:cNvPicPr>
            <a:picLocks noChangeAspect="1"/>
          </p:cNvPicPr>
          <p:nvPr/>
        </p:nvPicPr>
        <p:blipFill>
          <a:blip r:embed="rId2"/>
          <a:srcRect b="154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 flipH="1" flipV="1">
            <a:off x="0" y="3619501"/>
            <a:ext cx="9144000" cy="3238499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0" y="2643182"/>
            <a:ext cx="9144000" cy="976319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285852" y="4000504"/>
            <a:ext cx="657229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id-ID" sz="1400" dirty="0" smtClean="0">
                <a:solidFill>
                  <a:schemeClr val="bg1"/>
                </a:solidFill>
              </a:rPr>
              <a:t>Ut </a:t>
            </a:r>
            <a:r>
              <a:rPr lang="id-ID" sz="1400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sz="1400" dirty="0" smtClean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id-ID" sz="1400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id-ID" sz="1200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3071803" y="2787203"/>
            <a:ext cx="2071701" cy="12133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  <a:latin typeface="Bebas Neue Regular" pitchFamily="50" charset="0"/>
                <a:ea typeface="Franchise" pitchFamily="49" charset="0"/>
              </a:rPr>
              <a:t>About </a:t>
            </a:r>
            <a:r>
              <a:rPr lang="en-US" sz="4800" dirty="0" smtClean="0">
                <a:solidFill>
                  <a:srgbClr val="FFC000"/>
                </a:solidFill>
                <a:latin typeface="Bebas Neue Regular" pitchFamily="50" charset="0"/>
                <a:ea typeface="Franchise" pitchFamily="49" charset="0"/>
              </a:rPr>
              <a:t>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3357554" y="1904989"/>
            <a:ext cx="2286016" cy="1524011"/>
          </a:xfrm>
          <a:prstGeom prst="rect">
            <a:avLst/>
          </a:prstGeom>
          <a:solidFill>
            <a:srgbClr val="F5770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8" name="Rectangle 37"/>
          <p:cNvSpPr/>
          <p:nvPr/>
        </p:nvSpPr>
        <p:spPr>
          <a:xfrm>
            <a:off x="6215074" y="1904989"/>
            <a:ext cx="2286016" cy="152401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5" name="Rectangle 34"/>
          <p:cNvSpPr/>
          <p:nvPr/>
        </p:nvSpPr>
        <p:spPr>
          <a:xfrm>
            <a:off x="642910" y="1904989"/>
            <a:ext cx="2286016" cy="152401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3143240" y="476229"/>
            <a:ext cx="3071834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Regular" pitchFamily="50" charset="0"/>
                <a:cs typeface="Oswald Light"/>
              </a:rPr>
              <a:t>OUR</a:t>
            </a:r>
            <a:r>
              <a:rPr lang="id-ID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Regular" pitchFamily="50" charset="0"/>
                <a:cs typeface="Oswald Light"/>
              </a:rPr>
              <a:t> </a:t>
            </a:r>
            <a:r>
              <a:rPr lang="en-US" sz="4800" dirty="0" smtClean="0">
                <a:solidFill>
                  <a:srgbClr val="E08102"/>
                </a:solidFill>
                <a:latin typeface="Bebas Neue Regular" pitchFamily="50" charset="0"/>
                <a:cs typeface="Oswald Light"/>
              </a:rPr>
              <a:t>SERVICES</a:t>
            </a:r>
          </a:p>
        </p:txBody>
      </p: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6200" y="2145301"/>
            <a:ext cx="557638" cy="64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70036" y="2190766"/>
            <a:ext cx="544840" cy="655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7556" y="2145301"/>
            <a:ext cx="544840" cy="64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 bwMode="auto">
          <a:xfrm>
            <a:off x="662053" y="2952747"/>
            <a:ext cx="224773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Bebas Neue Regular" pitchFamily="50" charset="0"/>
              </a:rPr>
              <a:t>Social Marketing</a:t>
            </a:r>
            <a:endParaRPr lang="en-US" sz="28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3421581" y="2952747"/>
            <a:ext cx="215796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>
                <a:solidFill>
                  <a:schemeClr val="bg1"/>
                </a:solidFill>
                <a:latin typeface="Bebas Neue Regular" pitchFamily="50" charset="0"/>
              </a:rPr>
              <a:t>Email Marketing</a:t>
            </a:r>
            <a:endParaRPr lang="en-US" sz="28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6545201" y="2907192"/>
            <a:ext cx="162576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Bebas Neue Regular" pitchFamily="50" charset="0"/>
              </a:rPr>
              <a:t>E-commerce</a:t>
            </a:r>
            <a:endParaRPr lang="en-US" sz="28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071538" y="2950630"/>
            <a:ext cx="1428760" cy="211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786182" y="2952747"/>
            <a:ext cx="1428760" cy="211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643702" y="2952747"/>
            <a:ext cx="1428760" cy="211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Rectangle 42"/>
          <p:cNvSpPr/>
          <p:nvPr/>
        </p:nvSpPr>
        <p:spPr>
          <a:xfrm>
            <a:off x="642910" y="5786454"/>
            <a:ext cx="2286016" cy="9525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45" name="TextBox 44"/>
          <p:cNvSpPr txBox="1"/>
          <p:nvPr/>
        </p:nvSpPr>
        <p:spPr bwMode="auto">
          <a:xfrm>
            <a:off x="642910" y="3643314"/>
            <a:ext cx="228601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 tincidunt ut laoreet dolore magna aliquam erat volutpat. 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 bwMode="auto">
          <a:xfrm>
            <a:off x="3357554" y="3643314"/>
            <a:ext cx="228601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 tincidunt ut laoreet dolore magna aliquam erat volutpat. 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 bwMode="auto">
          <a:xfrm>
            <a:off x="6215074" y="3643314"/>
            <a:ext cx="228601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/>
              <a:t>Lorem ipsum dolor sit amet, consectetuer adipiscing elit, sed diam nonummy nibh euismod tincidunt ut laoreet dolore magna aliquam erat volutpat. </a:t>
            </a:r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3357554" y="5786454"/>
            <a:ext cx="2286016" cy="95251"/>
          </a:xfrm>
          <a:prstGeom prst="rect">
            <a:avLst/>
          </a:prstGeom>
          <a:solidFill>
            <a:srgbClr val="F5770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50" name="Rectangle 49"/>
          <p:cNvSpPr/>
          <p:nvPr/>
        </p:nvSpPr>
        <p:spPr>
          <a:xfrm>
            <a:off x="6215074" y="5786454"/>
            <a:ext cx="2286016" cy="9525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grpSp>
        <p:nvGrpSpPr>
          <p:cNvPr id="52" name="Group 51"/>
          <p:cNvGrpSpPr/>
          <p:nvPr/>
        </p:nvGrpSpPr>
        <p:grpSpPr>
          <a:xfrm>
            <a:off x="3207534" y="285729"/>
            <a:ext cx="435772" cy="478899"/>
            <a:chOff x="1071538" y="857238"/>
            <a:chExt cx="1000132" cy="1000132"/>
          </a:xfrm>
        </p:grpSpPr>
        <p:sp>
          <p:nvSpPr>
            <p:cNvPr id="53" name="Freeform 52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4" name="Freeform 53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5" name="Group 54"/>
          <p:cNvGrpSpPr/>
          <p:nvPr/>
        </p:nvGrpSpPr>
        <p:grpSpPr>
          <a:xfrm flipH="1" flipV="1">
            <a:off x="5707864" y="592647"/>
            <a:ext cx="435772" cy="478899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56" name="Freeform 5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7" name="Freeform 5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38" grpId="0" animBg="1"/>
      <p:bldP spid="35" grpId="0" animBg="1"/>
      <p:bldP spid="21" grpId="0"/>
      <p:bldP spid="23" grpId="0"/>
      <p:bldP spid="27" grpId="0"/>
      <p:bldP spid="43" grpId="0" animBg="1"/>
      <p:bldP spid="45" grpId="0"/>
      <p:bldP spid="47" grpId="0"/>
      <p:bldP spid="48" grpId="0"/>
      <p:bldP spid="49" grpId="0" animBg="1"/>
      <p:bldP spid="5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1"/>
            <a:ext cx="9144000" cy="1785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3" name="TextBox 12"/>
          <p:cNvSpPr txBox="1"/>
          <p:nvPr/>
        </p:nvSpPr>
        <p:spPr bwMode="auto">
          <a:xfrm>
            <a:off x="3000364" y="476230"/>
            <a:ext cx="5643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1500166" y="2381243"/>
            <a:ext cx="60007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1"/>
            <a:ext cx="2857488" cy="178592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0887"/>
            <a:ext cx="628859" cy="70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TextBox 19"/>
          <p:cNvSpPr txBox="1"/>
          <p:nvPr/>
        </p:nvSpPr>
        <p:spPr bwMode="auto">
          <a:xfrm>
            <a:off x="19143" y="1138466"/>
            <a:ext cx="283763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 Book" pitchFamily="50" charset="0"/>
              </a:rPr>
              <a:t>Social Marketing</a:t>
            </a:r>
            <a:endParaRPr lang="en-US" sz="3600" baseline="30000" dirty="0">
              <a:solidFill>
                <a:schemeClr val="bg1"/>
              </a:solidFill>
              <a:latin typeface="Bebas Neue Book" pitchFamily="50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64347" y="1140891"/>
            <a:ext cx="1928794" cy="209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 animBg="1"/>
      <p:bldP spid="13" grpId="0"/>
      <p:bldP spid="18" grpId="1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1"/>
            <a:ext cx="9144000" cy="17859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4" name="Rectangle 13"/>
          <p:cNvSpPr/>
          <p:nvPr/>
        </p:nvSpPr>
        <p:spPr>
          <a:xfrm>
            <a:off x="0" y="1"/>
            <a:ext cx="2857488" cy="1785926"/>
          </a:xfrm>
          <a:prstGeom prst="rect">
            <a:avLst/>
          </a:prstGeom>
          <a:solidFill>
            <a:srgbClr val="F5770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5" name="TextBox 14"/>
          <p:cNvSpPr txBox="1"/>
          <p:nvPr/>
        </p:nvSpPr>
        <p:spPr bwMode="auto">
          <a:xfrm>
            <a:off x="3071802" y="571481"/>
            <a:ext cx="5571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42665"/>
            <a:ext cx="695669" cy="72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 bwMode="auto">
          <a:xfrm>
            <a:off x="64028" y="1238235"/>
            <a:ext cx="260520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 Book" pitchFamily="50" charset="0"/>
              </a:rPr>
              <a:t>Email Marketing</a:t>
            </a:r>
            <a:endParaRPr lang="en-US" sz="3600" baseline="30000" dirty="0">
              <a:solidFill>
                <a:schemeClr val="bg1"/>
              </a:solidFill>
              <a:latin typeface="Bebas Neue Book" pitchFamily="50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64347" y="1236118"/>
            <a:ext cx="1928794" cy="211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1500166" y="2381243"/>
            <a:ext cx="60007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" grpId="0" animBg="1"/>
      <p:bldP spid="15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18573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5" name="TextBox 14"/>
          <p:cNvSpPr txBox="1"/>
          <p:nvPr/>
        </p:nvSpPr>
        <p:spPr bwMode="auto">
          <a:xfrm>
            <a:off x="2928927" y="380979"/>
            <a:ext cx="58934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2857488" cy="18573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cxnSp>
        <p:nvCxnSpPr>
          <p:cNvPr id="19" name="Straight Connector 18"/>
          <p:cNvCxnSpPr/>
          <p:nvPr/>
        </p:nvCxnSpPr>
        <p:spPr>
          <a:xfrm>
            <a:off x="464347" y="1236118"/>
            <a:ext cx="1928794" cy="211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99451"/>
            <a:ext cx="637780" cy="74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TextBox 23"/>
          <p:cNvSpPr txBox="1"/>
          <p:nvPr/>
        </p:nvSpPr>
        <p:spPr bwMode="auto">
          <a:xfrm>
            <a:off x="406670" y="1238235"/>
            <a:ext cx="195598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Bebas Neue Book" pitchFamily="50" charset="0"/>
              </a:rPr>
              <a:t>E-commerce</a:t>
            </a:r>
            <a:endParaRPr lang="en-US" sz="3600" baseline="30000" dirty="0">
              <a:solidFill>
                <a:schemeClr val="bg1"/>
              </a:solidFill>
              <a:latin typeface="Bebas Neue Book" pitchFamily="50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1500166" y="2381243"/>
            <a:ext cx="600079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id-ID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4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4530978"/>
            <a:ext cx="1714512" cy="605190"/>
            <a:chOff x="1177635" y="4659136"/>
            <a:chExt cx="1666173" cy="606089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6"/>
              <a:ext cx="1666173" cy="3698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MULYO AYEM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072198" y="4530978"/>
            <a:ext cx="1928826" cy="605193"/>
            <a:chOff x="798959" y="4659136"/>
            <a:chExt cx="2044849" cy="606092"/>
          </a:xfrm>
        </p:grpSpPr>
        <p:sp>
          <p:nvSpPr>
            <p:cNvPr id="64" name="TextBox 63"/>
            <p:cNvSpPr txBox="1"/>
            <p:nvPr/>
          </p:nvSpPr>
          <p:spPr>
            <a:xfrm>
              <a:off x="798959" y="4659136"/>
              <a:ext cx="2044849" cy="3698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SUGIH SLAMET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950429" y="4956994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14348" y="4530978"/>
            <a:ext cx="2000264" cy="605188"/>
            <a:chOff x="960308" y="4659142"/>
            <a:chExt cx="2028385" cy="606088"/>
          </a:xfrm>
        </p:grpSpPr>
        <p:sp>
          <p:nvSpPr>
            <p:cNvPr id="11" name="TextBox 10"/>
            <p:cNvSpPr txBox="1"/>
            <p:nvPr/>
          </p:nvSpPr>
          <p:spPr>
            <a:xfrm>
              <a:off x="960308" y="4659142"/>
              <a:ext cx="2028385" cy="3698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entury Gothic" pitchFamily="34" charset="0"/>
                </a:rPr>
                <a:t>MAGHFUR AMIN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6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5786" y="5238763"/>
            <a:ext cx="2000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</a:t>
            </a:r>
            <a:r>
              <a:rPr lang="id-ID" sz="1200" dirty="0" smtClean="0">
                <a:solidFill>
                  <a:schemeClr val="bg1">
                    <a:lumMod val="50000"/>
                  </a:schemeClr>
                </a:solidFill>
              </a:rPr>
              <a:t>nibh euismod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61487" y="444981"/>
            <a:ext cx="28210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itchFamily="34" charset="0"/>
              </a:rPr>
              <a:t>Creative </a:t>
            </a:r>
            <a:r>
              <a:rPr lang="en-US" sz="4400" dirty="0" smtClean="0">
                <a:solidFill>
                  <a:srgbClr val="E08102"/>
                </a:solidFill>
                <a:latin typeface="Bebas Neue Bold" pitchFamily="34" charset="0"/>
              </a:rPr>
              <a:t>Team</a:t>
            </a:r>
            <a:endParaRPr lang="id-ID" sz="4400" dirty="0">
              <a:solidFill>
                <a:srgbClr val="E08102"/>
              </a:solidFill>
              <a:latin typeface="Bebas Neue Bold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5272647"/>
            <a:ext cx="20717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86512" y="5281107"/>
            <a:ext cx="20717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2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11656" y="2000241"/>
            <a:ext cx="2002956" cy="2271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6069506" y="2000241"/>
            <a:ext cx="2002956" cy="2271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357554" y="2027782"/>
            <a:ext cx="1984264" cy="2217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571472" y="1809739"/>
            <a:ext cx="517431" cy="656172"/>
            <a:chOff x="1071538" y="857238"/>
            <a:chExt cx="1000132" cy="1000132"/>
          </a:xfrm>
        </p:grpSpPr>
        <p:sp>
          <p:nvSpPr>
            <p:cNvPr id="23" name="Freeform 22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Freeform 23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5" name="Group 24"/>
          <p:cNvGrpSpPr/>
          <p:nvPr/>
        </p:nvGrpSpPr>
        <p:grpSpPr>
          <a:xfrm flipH="1" flipV="1">
            <a:off x="2340057" y="3820586"/>
            <a:ext cx="517431" cy="656172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6" name="Freeform 2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3" name="Freeform 32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214678" y="1809739"/>
            <a:ext cx="517431" cy="656172"/>
            <a:chOff x="1071538" y="857238"/>
            <a:chExt cx="1000132" cy="1000132"/>
          </a:xfrm>
        </p:grpSpPr>
        <p:sp>
          <p:nvSpPr>
            <p:cNvPr id="36" name="Freeform 3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Freeform 3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38" name="Group 37"/>
          <p:cNvGrpSpPr/>
          <p:nvPr/>
        </p:nvGrpSpPr>
        <p:grpSpPr>
          <a:xfrm flipH="1" flipV="1">
            <a:off x="4983263" y="3820586"/>
            <a:ext cx="517431" cy="656172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39" name="Freeform 38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0" name="Freeform 39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929322" y="1809739"/>
            <a:ext cx="517431" cy="656172"/>
            <a:chOff x="1071538" y="857238"/>
            <a:chExt cx="1000132" cy="1000132"/>
          </a:xfrm>
        </p:grpSpPr>
        <p:sp>
          <p:nvSpPr>
            <p:cNvPr id="42" name="Freeform 41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3" name="Freeform 42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4" name="Group 43"/>
          <p:cNvGrpSpPr/>
          <p:nvPr/>
        </p:nvGrpSpPr>
        <p:grpSpPr>
          <a:xfrm flipH="1" flipV="1">
            <a:off x="7697907" y="3820586"/>
            <a:ext cx="517431" cy="656172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45" name="Freeform 44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Freeform 45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428992" y="571481"/>
            <a:ext cx="5715008" cy="350046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339687" y="785794"/>
            <a:ext cx="2803553" cy="3143272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500430" y="761982"/>
            <a:ext cx="5500726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tx1"/>
                </a:solidFill>
              </a:rPr>
              <a:t>L</a:t>
            </a:r>
            <a:r>
              <a:rPr lang="id-ID" sz="1300" dirty="0" smtClean="0">
                <a:solidFill>
                  <a:schemeClr val="tx1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tx1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57158" y="4357694"/>
            <a:ext cx="2786082" cy="9588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28992" y="4488286"/>
            <a:ext cx="5286412" cy="13696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popular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belief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42844" y="380979"/>
            <a:ext cx="442916" cy="584734"/>
            <a:chOff x="1071538" y="857238"/>
            <a:chExt cx="1000132" cy="1000132"/>
          </a:xfrm>
        </p:grpSpPr>
        <p:sp>
          <p:nvSpPr>
            <p:cNvPr id="13" name="Freeform 12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4" name="Freeform 13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 flipH="1" flipV="1">
            <a:off x="2857488" y="3630084"/>
            <a:ext cx="442916" cy="584734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16" name="Freeform 15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Freeform 16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00034" y="3097315"/>
            <a:ext cx="8143932" cy="2689139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s-E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Aenean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libero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ut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Etiam</a:t>
            </a:r>
            <a:r>
              <a:rPr lang="es-E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leo</a:t>
            </a:r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596" y="1904990"/>
            <a:ext cx="82153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57422" y="454863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</a:rPr>
              <a:t>2 Column </a:t>
            </a:r>
            <a:r>
              <a:rPr lang="en-US" sz="4800" dirty="0" smtClean="0">
                <a:solidFill>
                  <a:srgbClr val="E08102"/>
                </a:solidFill>
                <a:latin typeface="Bebas Neue Bold" pitchFamily="34" charset="0"/>
              </a:rPr>
              <a:t>Content</a:t>
            </a:r>
            <a:endParaRPr lang="id-ID" sz="4800" dirty="0">
              <a:solidFill>
                <a:srgbClr val="E08102"/>
              </a:solidFill>
              <a:latin typeface="Bebas Neue Bold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493154" y="454863"/>
            <a:ext cx="507210" cy="595316"/>
            <a:chOff x="1071538" y="857238"/>
            <a:chExt cx="1000132" cy="1000132"/>
          </a:xfrm>
        </p:grpSpPr>
        <p:sp>
          <p:nvSpPr>
            <p:cNvPr id="14" name="Freeform 13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5" name="Freeform 14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 flipH="1" flipV="1">
            <a:off x="5993616" y="645364"/>
            <a:ext cx="507210" cy="595316"/>
            <a:chOff x="1071538" y="857238"/>
            <a:chExt cx="1000132" cy="1000132"/>
          </a:xfrm>
          <a:solidFill>
            <a:schemeClr val="accent6">
              <a:lumMod val="75000"/>
            </a:schemeClr>
          </a:solidFill>
        </p:grpSpPr>
        <p:sp>
          <p:nvSpPr>
            <p:cNvPr id="20" name="Freeform 19"/>
            <p:cNvSpPr/>
            <p:nvPr/>
          </p:nvSpPr>
          <p:spPr>
            <a:xfrm>
              <a:off x="1071538" y="857238"/>
              <a:ext cx="123473" cy="1000132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Freeform 20"/>
            <p:cNvSpPr/>
            <p:nvPr/>
          </p:nvSpPr>
          <p:spPr>
            <a:xfrm rot="5400000" flipV="1">
              <a:off x="1516042" y="412737"/>
              <a:ext cx="111126" cy="1000131"/>
            </a:xfrm>
            <a:custGeom>
              <a:avLst/>
              <a:gdLst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1000132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  <a:gd name="connsiteX0" fmla="*/ 0 w 71438"/>
                <a:gd name="connsiteY0" fmla="*/ 0 h 1000132"/>
                <a:gd name="connsiteX1" fmla="*/ 71438 w 71438"/>
                <a:gd name="connsiteY1" fmla="*/ 0 h 1000132"/>
                <a:gd name="connsiteX2" fmla="*/ 71438 w 71438"/>
                <a:gd name="connsiteY2" fmla="*/ 928676 h 1000132"/>
                <a:gd name="connsiteX3" fmla="*/ 0 w 71438"/>
                <a:gd name="connsiteY3" fmla="*/ 1000132 h 1000132"/>
                <a:gd name="connsiteX4" fmla="*/ 0 w 71438"/>
                <a:gd name="connsiteY4" fmla="*/ 0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438" h="1000132">
                  <a:moveTo>
                    <a:pt x="0" y="0"/>
                  </a:moveTo>
                  <a:lnTo>
                    <a:pt x="71438" y="0"/>
                  </a:lnTo>
                  <a:lnTo>
                    <a:pt x="71438" y="928676"/>
                  </a:lnTo>
                  <a:lnTo>
                    <a:pt x="0" y="100013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2359</TotalTime>
  <Words>1280</Words>
  <Application>Microsoft Office PowerPoint</Application>
  <PresentationFormat>On-screen Show (4:3)</PresentationFormat>
  <Paragraphs>178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226</cp:revision>
  <dcterms:created xsi:type="dcterms:W3CDTF">2014-03-18T00:47:42Z</dcterms:created>
  <dcterms:modified xsi:type="dcterms:W3CDTF">2014-08-14T02:17:47Z</dcterms:modified>
</cp:coreProperties>
</file>